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64" r:id="rId1"/>
  </p:sldMasterIdLst>
  <p:notesMasterIdLst>
    <p:notesMasterId r:id="rId19"/>
  </p:notesMasterIdLst>
  <p:sldIdLst>
    <p:sldId id="256" r:id="rId2"/>
    <p:sldId id="276" r:id="rId3"/>
    <p:sldId id="257" r:id="rId4"/>
    <p:sldId id="258" r:id="rId5"/>
    <p:sldId id="279" r:id="rId6"/>
    <p:sldId id="280" r:id="rId7"/>
    <p:sldId id="284" r:id="rId8"/>
    <p:sldId id="281" r:id="rId9"/>
    <p:sldId id="282" r:id="rId10"/>
    <p:sldId id="285" r:id="rId11"/>
    <p:sldId id="286" r:id="rId12"/>
    <p:sldId id="288" r:id="rId13"/>
    <p:sldId id="289" r:id="rId14"/>
    <p:sldId id="287" r:id="rId15"/>
    <p:sldId id="269" r:id="rId16"/>
    <p:sldId id="277" r:id="rId17"/>
    <p:sldId id="265" r:id="rId18"/>
  </p:sldIdLst>
  <p:sldSz cx="9144000" cy="6858000" type="screen4x3"/>
  <p:notesSz cx="7099300" cy="10234613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entury Schoolbook" pitchFamily="18" charset="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entury Schoolbook" pitchFamily="18" charset="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entury Schoolbook" pitchFamily="18" charset="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entury Schoolbook" pitchFamily="18" charset="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entury Schoolbook" pitchFamily="18" charset="0"/>
        <a:ea typeface="新細明體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Century Schoolbook" pitchFamily="18" charset="0"/>
        <a:ea typeface="新細明體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Century Schoolbook" pitchFamily="18" charset="0"/>
        <a:ea typeface="新細明體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Century Schoolbook" pitchFamily="18" charset="0"/>
        <a:ea typeface="新細明體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Century Schoolbook" pitchFamily="18" charset="0"/>
        <a:ea typeface="新細明體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FFCDFF"/>
    <a:srgbClr val="CCFF99"/>
    <a:srgbClr val="FF5050"/>
    <a:srgbClr val="FFCC00"/>
    <a:srgbClr val="0000FF"/>
    <a:srgbClr val="1D25C1"/>
    <a:srgbClr val="00FF00"/>
    <a:srgbClr val="FF0066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3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300">
                <a:latin typeface="+mn-lt"/>
                <a:ea typeface="+mn-ea"/>
              </a:defRPr>
            </a:lvl1pPr>
          </a:lstStyle>
          <a:p>
            <a:pPr>
              <a:defRPr/>
            </a:pPr>
            <a:fld id="{A8EC689C-4231-4717-A160-FB79997ED99E}" type="datetimeFigureOut">
              <a:rPr lang="zh-TW" altLang="en-US"/>
              <a:pPr>
                <a:defRPr/>
              </a:pPr>
              <a:t>2025/2/20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pPr lvl="0"/>
            <a:endParaRPr lang="zh-TW" altLang="en-US" noProof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709613" y="4860925"/>
            <a:ext cx="5680075" cy="4605338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zh-TW" altLang="en-US" noProof="0" smtClean="0"/>
              <a:t>按一下以編輯母片文字樣式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  <a:endParaRPr lang="zh-TW" altLang="en-US" noProof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3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300">
                <a:latin typeface="+mn-lt"/>
                <a:ea typeface="+mn-ea"/>
              </a:defRPr>
            </a:lvl1pPr>
          </a:lstStyle>
          <a:p>
            <a:pPr>
              <a:defRPr/>
            </a:pPr>
            <a:fld id="{8B513D8B-9356-43E2-9C43-60A041293B18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3384441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B513D8B-9356-43E2-9C43-60A041293B18}" type="slidenum">
              <a:rPr lang="zh-TW" altLang="en-US" smtClean="0"/>
              <a:pPr>
                <a:defRPr/>
              </a:pPr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661446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B513D8B-9356-43E2-9C43-60A041293B18}" type="slidenum">
              <a:rPr lang="zh-TW" altLang="en-US" smtClean="0"/>
              <a:pPr>
                <a:defRPr/>
              </a:pPr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304422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5" name="矩形 4"/>
          <p:cNvSpPr/>
          <p:nvPr/>
        </p:nvSpPr>
        <p:spPr bwMode="auto">
          <a:xfrm>
            <a:off x="276227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6" name="矩形 5"/>
          <p:cNvSpPr/>
          <p:nvPr/>
        </p:nvSpPr>
        <p:spPr bwMode="auto">
          <a:xfrm>
            <a:off x="990601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7" name="矩形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10" name="直線接點 9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12" name="直線接點 11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13" name="直線接點 12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14" name="直線接點 13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15" name="直線接點 14"/>
          <p:cNvSpPr>
            <a:spLocks noChangeShapeType="1"/>
          </p:cNvSpPr>
          <p:nvPr/>
        </p:nvSpPr>
        <p:spPr bwMode="auto">
          <a:xfrm>
            <a:off x="9113839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16" name="矩形 15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dirty="0"/>
          </a:p>
        </p:txBody>
      </p:sp>
      <p:sp>
        <p:nvSpPr>
          <p:cNvPr id="17" name="橢圓 16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dirty="0"/>
          </a:p>
        </p:txBody>
      </p:sp>
      <p:sp>
        <p:nvSpPr>
          <p:cNvPr id="18" name="橢圓 17"/>
          <p:cNvSpPr/>
          <p:nvPr/>
        </p:nvSpPr>
        <p:spPr bwMode="auto">
          <a:xfrm>
            <a:off x="1309690" y="4867275"/>
            <a:ext cx="641351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dirty="0"/>
          </a:p>
        </p:txBody>
      </p:sp>
      <p:sp>
        <p:nvSpPr>
          <p:cNvPr id="19" name="橢圓 18"/>
          <p:cNvSpPr/>
          <p:nvPr/>
        </p:nvSpPr>
        <p:spPr bwMode="auto">
          <a:xfrm>
            <a:off x="1090613" y="5500690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dirty="0"/>
          </a:p>
        </p:txBody>
      </p:sp>
      <p:sp>
        <p:nvSpPr>
          <p:cNvPr id="20" name="橢圓 19"/>
          <p:cNvSpPr/>
          <p:nvPr/>
        </p:nvSpPr>
        <p:spPr bwMode="auto">
          <a:xfrm>
            <a:off x="1663702" y="5788025"/>
            <a:ext cx="274639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dirty="0"/>
          </a:p>
        </p:txBody>
      </p:sp>
      <p:sp>
        <p:nvSpPr>
          <p:cNvPr id="21" name="橢圓 20"/>
          <p:cNvSpPr/>
          <p:nvPr/>
        </p:nvSpPr>
        <p:spPr>
          <a:xfrm>
            <a:off x="1905000" y="4495802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dirty="0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zh-TW" altLang="en-US" smtClean="0"/>
              <a:t>按一下以編輯母片副標題樣式</a:t>
            </a:r>
            <a:endParaRPr lang="en-US"/>
          </a:p>
        </p:txBody>
      </p:sp>
      <p:sp>
        <p:nvSpPr>
          <p:cNvPr id="22" name="日期版面配置區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DB9DEF-04F6-493F-B261-B09E5F1F3E5B}" type="datetime1">
              <a:rPr lang="zh-TW" altLang="en-US"/>
              <a:pPr>
                <a:defRPr/>
              </a:pPr>
              <a:t>2025/2/20</a:t>
            </a:fld>
            <a:endParaRPr lang="zh-TW" altLang="en-US"/>
          </a:p>
        </p:txBody>
      </p:sp>
      <p:sp>
        <p:nvSpPr>
          <p:cNvPr id="23" name="頁尾版面配置區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7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24" name="投影片編號版面配置區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90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5DDE78-EE19-4EF3-8770-E9523E17483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223674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5BC7F3-B3E8-44A9-BFFE-D30E713CC7C7}" type="datetime1">
              <a:rPr lang="zh-TW" altLang="en-US"/>
              <a:pPr>
                <a:defRPr/>
              </a:pPr>
              <a:t>2025/2/20</a:t>
            </a:fld>
            <a:endParaRPr lang="zh-TW" altLang="en-US"/>
          </a:p>
        </p:txBody>
      </p:sp>
      <p:sp>
        <p:nvSpPr>
          <p:cNvPr id="5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8E73A1-81E4-465A-8138-99BC018E9AB8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32186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1676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604350-3935-4D89-A7D0-A4CB7522530C}" type="datetime1">
              <a:rPr lang="zh-TW" altLang="en-US"/>
              <a:pPr>
                <a:defRPr/>
              </a:pPr>
              <a:t>2025/2/20</a:t>
            </a:fld>
            <a:endParaRPr lang="zh-TW" altLang="en-US"/>
          </a:p>
        </p:txBody>
      </p:sp>
      <p:sp>
        <p:nvSpPr>
          <p:cNvPr id="5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8BFA70-D28E-43D4-86D1-9E8018836F98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6778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07D1A574-2E99-4980-A07A-0F25C5E7066A}" type="datetime1">
              <a:rPr lang="zh-TW" altLang="en-US"/>
              <a:pPr>
                <a:defRPr/>
              </a:pPr>
              <a:t>2025/2/20</a:t>
            </a:fld>
            <a:endParaRPr lang="zh-TW" altLang="en-US"/>
          </a:p>
        </p:txBody>
      </p:sp>
      <p:sp>
        <p:nvSpPr>
          <p:cNvPr id="5" name="投影片編號版面配置區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F4476817-F6EF-4448-A771-A97FE5BED5A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  <p:sp>
        <p:nvSpPr>
          <p:cNvPr id="6" name="頁尾版面配置區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921383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5" name="矩形 4"/>
          <p:cNvSpPr/>
          <p:nvPr/>
        </p:nvSpPr>
        <p:spPr bwMode="auto">
          <a:xfrm>
            <a:off x="276227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6" name="矩形 5"/>
          <p:cNvSpPr/>
          <p:nvPr/>
        </p:nvSpPr>
        <p:spPr bwMode="auto">
          <a:xfrm>
            <a:off x="990601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7" name="矩形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8" name="直線接點 7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10" name="直線接點 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12" name="直線接點 11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13" name="矩形 12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dirty="0"/>
          </a:p>
        </p:txBody>
      </p:sp>
      <p:sp>
        <p:nvSpPr>
          <p:cNvPr id="14" name="橢圓 13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dirty="0"/>
          </a:p>
        </p:txBody>
      </p:sp>
      <p:sp>
        <p:nvSpPr>
          <p:cNvPr id="15" name="橢圓 14"/>
          <p:cNvSpPr/>
          <p:nvPr/>
        </p:nvSpPr>
        <p:spPr bwMode="auto">
          <a:xfrm>
            <a:off x="1323976" y="4867275"/>
            <a:ext cx="642939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dirty="0"/>
          </a:p>
        </p:txBody>
      </p:sp>
      <p:sp>
        <p:nvSpPr>
          <p:cNvPr id="16" name="橢圓 15"/>
          <p:cNvSpPr/>
          <p:nvPr/>
        </p:nvSpPr>
        <p:spPr bwMode="auto">
          <a:xfrm>
            <a:off x="1090613" y="5500690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dirty="0"/>
          </a:p>
        </p:txBody>
      </p:sp>
      <p:sp>
        <p:nvSpPr>
          <p:cNvPr id="17" name="橢圓 16"/>
          <p:cNvSpPr/>
          <p:nvPr/>
        </p:nvSpPr>
        <p:spPr bwMode="auto">
          <a:xfrm>
            <a:off x="1663702" y="5791200"/>
            <a:ext cx="274639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dirty="0"/>
          </a:p>
        </p:txBody>
      </p:sp>
      <p:sp>
        <p:nvSpPr>
          <p:cNvPr id="18" name="橢圓 17"/>
          <p:cNvSpPr/>
          <p:nvPr/>
        </p:nvSpPr>
        <p:spPr bwMode="auto">
          <a:xfrm>
            <a:off x="1879600" y="4479927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dirty="0"/>
          </a:p>
        </p:txBody>
      </p:sp>
      <p:sp>
        <p:nvSpPr>
          <p:cNvPr id="19" name="直線接點 18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0" name="日期版面配置區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3D7443-C5DB-4DC8-9CE4-39AE60129025}" type="datetime1">
              <a:rPr lang="zh-TW" altLang="en-US"/>
              <a:pPr>
                <a:defRPr/>
              </a:pPr>
              <a:t>2025/2/20</a:t>
            </a:fld>
            <a:endParaRPr lang="zh-TW" altLang="en-US"/>
          </a:p>
        </p:txBody>
      </p:sp>
      <p:sp>
        <p:nvSpPr>
          <p:cNvPr id="21" name="頁尾版面配置區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2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22" name="投影片編號版面配置區 5"/>
          <p:cNvSpPr>
            <a:spLocks noGrp="1"/>
          </p:cNvSpPr>
          <p:nvPr>
            <p:ph type="sldNum" sz="quarter" idx="12"/>
          </p:nvPr>
        </p:nvSpPr>
        <p:spPr bwMode="auto">
          <a:xfrm>
            <a:off x="1339851" y="4929190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9016D4-4678-4FF6-9BCA-5AF101CCA577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11507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日期版面配置區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7EBAEB-6B57-4EE4-A15F-44FFA7BE32FF}" type="datetime1">
              <a:rPr lang="zh-TW" altLang="en-US"/>
              <a:pPr>
                <a:defRPr/>
              </a:pPr>
              <a:t>2025/2/20</a:t>
            </a:fld>
            <a:endParaRPr lang="zh-TW" altLang="en-US"/>
          </a:p>
        </p:txBody>
      </p:sp>
      <p:sp>
        <p:nvSpPr>
          <p:cNvPr id="6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844837-C0A7-452E-90F9-8A3CFB30DA5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390041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4" name="文字版面配置區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7" name="日期版面配置區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672AE7-6D58-46AB-9E79-4F35F1588BE0}" type="datetime1">
              <a:rPr lang="zh-TW" altLang="en-US"/>
              <a:pPr>
                <a:defRPr/>
              </a:pPr>
              <a:t>2025/2/20</a:t>
            </a:fld>
            <a:endParaRPr lang="zh-TW" altLang="en-US"/>
          </a:p>
        </p:txBody>
      </p:sp>
      <p:sp>
        <p:nvSpPr>
          <p:cNvPr id="8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055CE7-5DA8-4D85-B969-C50CDB3FAD07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55357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日期版面配置區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BB7E479D-C020-4C4E-B322-D6836200BD97}" type="datetime1">
              <a:rPr lang="zh-TW" altLang="en-US"/>
              <a:pPr>
                <a:defRPr/>
              </a:pPr>
              <a:t>2025/2/20</a:t>
            </a:fld>
            <a:endParaRPr lang="zh-TW" altLang="en-US"/>
          </a:p>
        </p:txBody>
      </p:sp>
      <p:sp>
        <p:nvSpPr>
          <p:cNvPr id="4" name="投影片編號版面配置區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2D6BA020-7E1A-49C8-AA1C-FB2ABB3E6C97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  <p:sp>
        <p:nvSpPr>
          <p:cNvPr id="5" name="頁尾版面配置區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04360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E2E339-3E52-47A2-A9F0-E8630A49C9BE}" type="datetime1">
              <a:rPr lang="zh-TW" altLang="en-US"/>
              <a:pPr>
                <a:defRPr/>
              </a:pPr>
              <a:t>2025/2/20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6E8A27-4701-4317-99C4-E13EADF73314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500595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直線接點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dirty="0">
              <a:latin typeface="+mn-lt"/>
              <a:ea typeface="+mn-ea"/>
            </a:endParaRPr>
          </a:p>
        </p:txBody>
      </p:sp>
      <p:sp>
        <p:nvSpPr>
          <p:cNvPr id="6" name="直線接點 5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dirty="0">
              <a:latin typeface="+mn-lt"/>
              <a:ea typeface="+mn-ea"/>
            </a:endParaRPr>
          </a:p>
        </p:txBody>
      </p:sp>
      <p:sp>
        <p:nvSpPr>
          <p:cNvPr id="7" name="直線接點 17"/>
          <p:cNvSpPr>
            <a:spLocks noChangeShapeType="1"/>
          </p:cNvSpPr>
          <p:nvPr/>
        </p:nvSpPr>
        <p:spPr bwMode="auto">
          <a:xfrm>
            <a:off x="6192839" y="0"/>
            <a:ext cx="0" cy="6858000"/>
          </a:xfrm>
          <a:prstGeom prst="line">
            <a:avLst/>
          </a:prstGeom>
          <a:noFill/>
          <a:ln w="127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8" name="直線接點 1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9" name="矩形 8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10" name="直線接點 2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1" name="橢圓 10"/>
          <p:cNvSpPr/>
          <p:nvPr/>
        </p:nvSpPr>
        <p:spPr>
          <a:xfrm>
            <a:off x="8156577" y="5715002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 rot="5400000">
            <a:off x="3371851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8" name="內容版面配置區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12" name="日期版面配置區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B67B1A1-1029-4B4D-B089-D1DD47FF6899}" type="datetime1">
              <a:rPr lang="zh-TW" altLang="en-US"/>
              <a:pPr>
                <a:defRPr/>
              </a:pPr>
              <a:t>2025/2/20</a:t>
            </a:fld>
            <a:endParaRPr lang="zh-TW" altLang="en-US"/>
          </a:p>
        </p:txBody>
      </p:sp>
      <p:sp>
        <p:nvSpPr>
          <p:cNvPr id="13" name="投影片編號版面配置區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B15E1D4-B9F8-4EDF-882C-CEA8E22CCD9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  <p:sp>
        <p:nvSpPr>
          <p:cNvPr id="14" name="頁尾版面配置區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673317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直線接點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6" name="橢圓 5"/>
          <p:cNvSpPr/>
          <p:nvPr/>
        </p:nvSpPr>
        <p:spPr>
          <a:xfrm>
            <a:off x="8156577" y="5715002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dirty="0"/>
          </a:p>
        </p:txBody>
      </p:sp>
      <p:sp>
        <p:nvSpPr>
          <p:cNvPr id="7" name="直線接點 17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8" name="矩形 7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9" name="直線接點 19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0" name="直線接點 9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dirty="0">
              <a:latin typeface="+mn-lt"/>
              <a:ea typeface="+mn-ea"/>
            </a:endParaRPr>
          </a:p>
        </p:txBody>
      </p:sp>
      <p:sp>
        <p:nvSpPr>
          <p:cNvPr id="11" name="直線接點 23"/>
          <p:cNvSpPr>
            <a:spLocks noChangeShapeType="1"/>
          </p:cNvSpPr>
          <p:nvPr/>
        </p:nvSpPr>
        <p:spPr bwMode="auto">
          <a:xfrm>
            <a:off x="6192839" y="0"/>
            <a:ext cx="0" cy="6858000"/>
          </a:xfrm>
          <a:prstGeom prst="line">
            <a:avLst/>
          </a:prstGeom>
          <a:noFill/>
          <a:ln w="127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zh-TW" altLang="en-US" noProof="0" smtClean="0"/>
              <a:t>按一下圖示以新增圖片</a:t>
            </a:r>
            <a:endParaRPr lang="en-US" noProof="0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765799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2" name="日期版面配置區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1228D589-A955-483E-8756-0C2425DCAA2A}" type="datetime1">
              <a:rPr lang="zh-TW" altLang="en-US"/>
              <a:pPr>
                <a:defRPr/>
              </a:pPr>
              <a:t>2025/2/20</a:t>
            </a:fld>
            <a:endParaRPr lang="zh-TW" altLang="en-US"/>
          </a:p>
        </p:txBody>
      </p:sp>
      <p:sp>
        <p:nvSpPr>
          <p:cNvPr id="13" name="投影片編號版面配置區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A8ABA7C8-28EB-4BE9-A945-CD5008D6E35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  <p:sp>
        <p:nvSpPr>
          <p:cNvPr id="14" name="頁尾版面配置區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736078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dirty="0">
              <a:latin typeface="+mn-lt"/>
              <a:ea typeface="+mn-ea"/>
            </a:endParaRPr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1028" name="文字版面配置區 12"/>
          <p:cNvSpPr>
            <a:spLocks noGrp="1"/>
          </p:cNvSpPr>
          <p:nvPr>
            <p:ph type="body" idx="1"/>
          </p:nvPr>
        </p:nvSpPr>
        <p:spPr bwMode="auto">
          <a:xfrm>
            <a:off x="457200" y="1600202"/>
            <a:ext cx="7467600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altLang="zh-TW" smtClean="0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 rot="5400000">
            <a:off x="7589046" y="1081883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0C8E7B91-4671-4C97-9B77-95B6CF6FF9D0}" type="datetime1">
              <a:rPr lang="zh-TW" altLang="en-US"/>
              <a:pPr>
                <a:defRPr/>
              </a:pPr>
              <a:t>2025/2/20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6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1032" name="直線接點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0" name="矩形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1034" name="直線接點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2" name="橢圓 11"/>
          <p:cNvSpPr/>
          <p:nvPr/>
        </p:nvSpPr>
        <p:spPr>
          <a:xfrm>
            <a:off x="8156577" y="5715002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dirty="0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8129588" y="5734051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>
                <a:solidFill>
                  <a:srgbClr val="FFFFFF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97D2C31E-AD5A-4B23-92D7-BB6A62B2AEE8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5" r:id="rId1"/>
    <p:sldLayoutId id="2147483956" r:id="rId2"/>
    <p:sldLayoutId id="2147483957" r:id="rId3"/>
    <p:sldLayoutId id="2147483950" r:id="rId4"/>
    <p:sldLayoutId id="2147483951" r:id="rId5"/>
    <p:sldLayoutId id="2147483958" r:id="rId6"/>
    <p:sldLayoutId id="2147483952" r:id="rId7"/>
    <p:sldLayoutId id="2147483959" r:id="rId8"/>
    <p:sldLayoutId id="2147483960" r:id="rId9"/>
    <p:sldLayoutId id="2147483953" r:id="rId10"/>
    <p:sldLayoutId id="2147483954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  <a:ea typeface="新細明體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  <a:ea typeface="新細明體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  <a:ea typeface="新細明體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  <a:ea typeface="新細明體" charset="-12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  <a:ea typeface="新細明體" charset="-12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  <a:ea typeface="新細明體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  <a:ea typeface="新細明體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  <a:ea typeface="新細明體" charset="-12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E0752F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FEC3AE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BDCAE9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8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google.com.tw/url?sa=i&amp;rct=j&amp;q=&amp;esrc=s&amp;source=images&amp;cd=&amp;cad=rja&amp;uact=8&amp;ved=2ahUKEwid0tPR-ZraAhVDH5QKHXFqAq4QjRx6BAgAEAU&amp;url=https://www.slideshare.net/ntuchnl/ss-14026251&amp;psig=AOvVaw3ISIO32lgzA3Ef78PFr4fl&amp;ust=1522736477211565" TargetMode="Externa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圖片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700808"/>
            <a:ext cx="5679888" cy="4248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527072" y="565725"/>
            <a:ext cx="6119813" cy="1754326"/>
          </a:xfrm>
          <a:prstGeom prst="rect">
            <a:avLst/>
          </a:prstGeom>
          <a:solidFill>
            <a:srgbClr val="0070C0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800" dirty="0">
                <a:latin typeface="華康中黑體" pitchFamily="49" charset="-120"/>
                <a:ea typeface="華康中黑體" pitchFamily="49" charset="-120"/>
              </a:rPr>
              <a:t>中華科技</a:t>
            </a:r>
            <a:r>
              <a:rPr kumimoji="0" lang="zh-TW" altLang="en-US" sz="2800" dirty="0" smtClean="0">
                <a:latin typeface="華康中黑體" pitchFamily="49" charset="-120"/>
                <a:ea typeface="華康中黑體" pitchFamily="49" charset="-120"/>
              </a:rPr>
              <a:t>大學</a:t>
            </a:r>
            <a:endParaRPr kumimoji="0" lang="en-US" altLang="zh-TW" sz="2800" dirty="0" smtClean="0">
              <a:latin typeface="華康中黑體" pitchFamily="49" charset="-120"/>
              <a:ea typeface="華康中黑體" pitchFamily="49" charset="-120"/>
            </a:endParaRPr>
          </a:p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4400" b="1" dirty="0" smtClean="0">
                <a:latin typeface="華康中黑體" pitchFamily="49" charset="-120"/>
                <a:ea typeface="華康中黑體" pitchFamily="49" charset="-120"/>
              </a:rPr>
              <a:t>圖書館電子資源</a:t>
            </a:r>
            <a:endParaRPr kumimoji="0" lang="zh-TW" altLang="en-US" sz="4400" b="1" dirty="0">
              <a:latin typeface="華康中黑體" pitchFamily="49" charset="-120"/>
              <a:ea typeface="華康中黑體" pitchFamily="49" charset="-120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4427985" y="5805266"/>
            <a:ext cx="4595163" cy="733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US" altLang="zh-TW" b="1" dirty="0" smtClean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113</a:t>
            </a:r>
            <a:r>
              <a:rPr lang="zh-TW" altLang="zh-TW" b="1" dirty="0" smtClean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zh-TW" altLang="zh-TW" b="1" dirty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中華科大高教深耕計畫</a:t>
            </a:r>
            <a:r>
              <a:rPr lang="en-US" altLang="zh-TW" b="1" dirty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zh-TW" b="1" dirty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子計畫</a:t>
            </a:r>
            <a:r>
              <a:rPr lang="en-US" altLang="zh-TW" b="1" dirty="0" smtClean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A22</a:t>
            </a:r>
            <a:r>
              <a:rPr lang="zh-TW" altLang="zh-TW" b="1" dirty="0" smtClean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計畫</a:t>
            </a:r>
            <a:r>
              <a:rPr lang="zh-TW" altLang="zh-TW" b="1" dirty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名稱：資訊</a:t>
            </a:r>
            <a:r>
              <a:rPr lang="zh-TW" altLang="zh-TW" b="1" dirty="0" smtClean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素養</a:t>
            </a:r>
            <a:r>
              <a:rPr lang="zh-TW" altLang="en-US" b="1" dirty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000" b="1" dirty="0" smtClean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/>
              </a:rPr>
              <a:t>   </a:t>
            </a:r>
            <a:r>
              <a:rPr lang="zh-TW" altLang="en-US" b="1" dirty="0" smtClean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行動閱讀</a:t>
            </a:r>
            <a:endParaRPr lang="zh-TW" altLang="en-US" b="1" dirty="0">
              <a:solidFill>
                <a:schemeClr val="bg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6E8A27-4701-4317-99C4-E13EADF73314}" type="slidenum">
              <a:rPr lang="zh-TW" altLang="en-US" smtClean="0"/>
              <a:pPr>
                <a:defRPr/>
              </a:pPr>
              <a:t>10</a:t>
            </a:fld>
            <a:endParaRPr lang="zh-TW" altLang="en-US"/>
          </a:p>
        </p:txBody>
      </p:sp>
      <p:sp>
        <p:nvSpPr>
          <p:cNvPr id="3" name="文字方塊 2"/>
          <p:cNvSpPr txBox="1"/>
          <p:nvPr/>
        </p:nvSpPr>
        <p:spPr>
          <a:xfrm>
            <a:off x="688980" y="404666"/>
            <a:ext cx="4685898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900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學校圖書館</a:t>
            </a:r>
            <a:r>
              <a:rPr lang="zh-TW" altLang="en-US" sz="3900" b="1" dirty="0" smtClean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的電子書</a:t>
            </a:r>
            <a:endParaRPr lang="zh-TW" altLang="en-US" sz="3900" b="1" dirty="0">
              <a:solidFill>
                <a:schemeClr val="accent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31" t="8355" r="48073" b="58047"/>
          <a:stretch/>
        </p:blipFill>
        <p:spPr bwMode="auto">
          <a:xfrm>
            <a:off x="755576" y="1315476"/>
            <a:ext cx="7344816" cy="4993846"/>
          </a:xfrm>
          <a:prstGeom prst="rect">
            <a:avLst/>
          </a:prstGeom>
          <a:noFill/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9" name="向左箭號 8"/>
          <p:cNvSpPr/>
          <p:nvPr/>
        </p:nvSpPr>
        <p:spPr>
          <a:xfrm>
            <a:off x="4139953" y="4221088"/>
            <a:ext cx="720079" cy="288032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矩形 3"/>
          <p:cNvSpPr/>
          <p:nvPr/>
        </p:nvSpPr>
        <p:spPr>
          <a:xfrm>
            <a:off x="755578" y="1315476"/>
            <a:ext cx="2276353" cy="4993846"/>
          </a:xfrm>
          <a:prstGeom prst="rect">
            <a:avLst/>
          </a:prstGeom>
          <a:solidFill>
            <a:schemeClr val="bg1">
              <a:lumMod val="9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5508104" y="1314000"/>
            <a:ext cx="2592288" cy="4993846"/>
          </a:xfrm>
          <a:prstGeom prst="rect">
            <a:avLst/>
          </a:prstGeom>
          <a:solidFill>
            <a:schemeClr val="bg1">
              <a:lumMod val="9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3031931" y="1314001"/>
            <a:ext cx="2764207" cy="1584176"/>
          </a:xfrm>
          <a:prstGeom prst="rect">
            <a:avLst/>
          </a:prstGeom>
          <a:solidFill>
            <a:schemeClr val="bg1">
              <a:lumMod val="9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78902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6E8A27-4701-4317-99C4-E13EADF73314}" type="slidenum">
              <a:rPr lang="zh-TW" altLang="en-US" smtClean="0"/>
              <a:pPr>
                <a:defRPr/>
              </a:pPr>
              <a:t>11</a:t>
            </a:fld>
            <a:endParaRPr lang="zh-TW" altLang="en-US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60" t="15917" r="23639" b="8682"/>
          <a:stretch/>
        </p:blipFill>
        <p:spPr bwMode="auto">
          <a:xfrm>
            <a:off x="467544" y="1178753"/>
            <a:ext cx="4752528" cy="5346592"/>
          </a:xfrm>
          <a:prstGeom prst="rect">
            <a:avLst/>
          </a:prstGeom>
          <a:noFill/>
          <a:ln w="9525">
            <a:solidFill>
              <a:schemeClr val="bg2">
                <a:lumMod val="2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7" name="Picture 5" descr="http://cust.ebook.hyread.com.tw/Template/RWD3.0/images/hyread-logo-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9" y="1340768"/>
            <a:ext cx="2977691" cy="616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http://210.243.166.93/libnew/images/header/udnlog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2694" y="2595088"/>
            <a:ext cx="3208312" cy="836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9" descr="「iread ebook」的圖片搜尋結果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3082" name="Picture 10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1" t="32882" r="6314" b="33559"/>
          <a:stretch/>
        </p:blipFill>
        <p:spPr bwMode="auto">
          <a:xfrm>
            <a:off x="5364089" y="4077074"/>
            <a:ext cx="3173067" cy="425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向左箭號 8"/>
          <p:cNvSpPr/>
          <p:nvPr/>
        </p:nvSpPr>
        <p:spPr>
          <a:xfrm flipH="1">
            <a:off x="152400" y="4581160"/>
            <a:ext cx="891208" cy="28800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向左箭號 9"/>
          <p:cNvSpPr/>
          <p:nvPr/>
        </p:nvSpPr>
        <p:spPr>
          <a:xfrm flipH="1">
            <a:off x="168416" y="5229232"/>
            <a:ext cx="800400" cy="28800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向左箭號 10"/>
          <p:cNvSpPr/>
          <p:nvPr/>
        </p:nvSpPr>
        <p:spPr>
          <a:xfrm flipH="1">
            <a:off x="107504" y="5877304"/>
            <a:ext cx="648000" cy="28800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084" name="Picture 12" descr="「中華數字書苑」的圖片搜尋結果">
            <a:hlinkClick r:id="rId6"/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80" r="70549" b="76145"/>
          <a:stretch/>
        </p:blipFill>
        <p:spPr bwMode="auto">
          <a:xfrm>
            <a:off x="5466040" y="5059303"/>
            <a:ext cx="2386823" cy="915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文字方塊 12"/>
          <p:cNvSpPr txBox="1"/>
          <p:nvPr/>
        </p:nvSpPr>
        <p:spPr>
          <a:xfrm>
            <a:off x="395608" y="216224"/>
            <a:ext cx="5545108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800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學校圖書館</a:t>
            </a:r>
            <a:r>
              <a:rPr lang="zh-TW" altLang="en-US" sz="3800" b="1" dirty="0" smtClean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的電子書平台</a:t>
            </a:r>
            <a:endParaRPr lang="zh-TW" altLang="en-US" sz="3800" b="1" dirty="0">
              <a:solidFill>
                <a:schemeClr val="accent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64486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6E8A27-4701-4317-99C4-E13EADF73314}" type="slidenum">
              <a:rPr lang="zh-TW" altLang="en-US" smtClean="0"/>
              <a:pPr>
                <a:defRPr/>
              </a:pPr>
              <a:t>12</a:t>
            </a:fld>
            <a:endParaRPr lang="zh-TW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63" t="7916" r="26190" b="15257"/>
          <a:stretch/>
        </p:blipFill>
        <p:spPr bwMode="auto">
          <a:xfrm>
            <a:off x="251520" y="116632"/>
            <a:ext cx="8405020" cy="648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3491880" y="694437"/>
            <a:ext cx="2954655" cy="646331"/>
          </a:xfrm>
          <a:prstGeom prst="rect">
            <a:avLst/>
          </a:prstGeom>
          <a:solidFill>
            <a:srgbClr val="FFCDFF"/>
          </a:solidFill>
        </p:spPr>
        <p:txBody>
          <a:bodyPr wrap="none" rtlCol="0">
            <a:spAutoFit/>
          </a:bodyPr>
          <a:lstStyle/>
          <a:p>
            <a:r>
              <a:rPr lang="zh-TW" altLang="en-US" b="1" dirty="0" smtClean="0"/>
              <a:t>帳號</a:t>
            </a:r>
            <a:r>
              <a:rPr lang="zh-TW" altLang="en-US" b="1" dirty="0"/>
              <a:t>：學</a:t>
            </a:r>
            <a:r>
              <a:rPr lang="zh-TW" altLang="en-US" b="1" dirty="0" smtClean="0"/>
              <a:t>號</a:t>
            </a:r>
            <a:endParaRPr lang="en-US" altLang="zh-TW" b="1" dirty="0" smtClean="0"/>
          </a:p>
          <a:p>
            <a:r>
              <a:rPr lang="zh-TW" altLang="en-US" b="1" dirty="0" smtClean="0"/>
              <a:t>密碼：身分證字號（預設）</a:t>
            </a:r>
            <a:endParaRPr lang="zh-TW" altLang="en-US" b="1" dirty="0"/>
          </a:p>
        </p:txBody>
      </p:sp>
      <p:sp>
        <p:nvSpPr>
          <p:cNvPr id="6" name="矩形 5"/>
          <p:cNvSpPr/>
          <p:nvPr/>
        </p:nvSpPr>
        <p:spPr>
          <a:xfrm>
            <a:off x="251520" y="2132856"/>
            <a:ext cx="4248472" cy="4464496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6012160" y="2278613"/>
            <a:ext cx="1368152" cy="4464496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4578808" y="4509119"/>
            <a:ext cx="1368152" cy="2233989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橢圓 4"/>
          <p:cNvSpPr/>
          <p:nvPr/>
        </p:nvSpPr>
        <p:spPr>
          <a:xfrm>
            <a:off x="4535996" y="3428999"/>
            <a:ext cx="720080" cy="576064"/>
          </a:xfrm>
          <a:prstGeom prst="ellipse">
            <a:avLst/>
          </a:prstGeom>
          <a:noFill/>
          <a:ln w="508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橢圓 9"/>
          <p:cNvSpPr/>
          <p:nvPr/>
        </p:nvSpPr>
        <p:spPr>
          <a:xfrm>
            <a:off x="4270940" y="13918"/>
            <a:ext cx="720080" cy="576064"/>
          </a:xfrm>
          <a:prstGeom prst="ellipse">
            <a:avLst/>
          </a:prstGeom>
          <a:noFill/>
          <a:ln w="508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68785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6E8A27-4701-4317-99C4-E13EADF73314}" type="slidenum">
              <a:rPr lang="zh-TW" altLang="en-US" smtClean="0"/>
              <a:pPr>
                <a:defRPr/>
              </a:pPr>
              <a:t>13</a:t>
            </a:fld>
            <a:endParaRPr lang="zh-TW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84" t="8469" r="25237" b="15363"/>
          <a:stretch/>
        </p:blipFill>
        <p:spPr bwMode="auto">
          <a:xfrm>
            <a:off x="179512" y="116632"/>
            <a:ext cx="7928933" cy="6624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矩形 2"/>
          <p:cNvSpPr/>
          <p:nvPr/>
        </p:nvSpPr>
        <p:spPr>
          <a:xfrm>
            <a:off x="5796136" y="116632"/>
            <a:ext cx="936104" cy="180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文字方塊 3"/>
          <p:cNvSpPr txBox="1"/>
          <p:nvPr/>
        </p:nvSpPr>
        <p:spPr>
          <a:xfrm>
            <a:off x="2699792" y="476672"/>
            <a:ext cx="2637260" cy="6463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zh-TW" altLang="en-US" b="1" dirty="0" smtClean="0"/>
              <a:t>帳號 </a:t>
            </a:r>
            <a:r>
              <a:rPr lang="en-US" altLang="zh-TW" b="1" dirty="0" smtClean="0"/>
              <a:t>:</a:t>
            </a:r>
            <a:r>
              <a:rPr lang="zh-TW" altLang="en-US" b="1" dirty="0" smtClean="0"/>
              <a:t> 學號</a:t>
            </a:r>
            <a:endParaRPr lang="en-US" altLang="zh-TW" b="1" dirty="0" smtClean="0"/>
          </a:p>
          <a:p>
            <a:r>
              <a:rPr lang="zh-TW" altLang="en-US" b="1" dirty="0" smtClean="0"/>
              <a:t>密碼 </a:t>
            </a:r>
            <a:r>
              <a:rPr lang="en-US" altLang="zh-TW" b="1" dirty="0" smtClean="0"/>
              <a:t>:</a:t>
            </a:r>
            <a:r>
              <a:rPr lang="zh-TW" altLang="en-US" b="1" dirty="0" smtClean="0"/>
              <a:t> 身分證字號</a:t>
            </a:r>
            <a:r>
              <a:rPr lang="en-US" altLang="zh-TW" b="1" dirty="0" smtClean="0"/>
              <a:t>(</a:t>
            </a:r>
            <a:r>
              <a:rPr lang="zh-TW" altLang="en-US" b="1" dirty="0" smtClean="0"/>
              <a:t>預設</a:t>
            </a:r>
            <a:r>
              <a:rPr lang="en-US" altLang="zh-TW" b="1" dirty="0" smtClean="0"/>
              <a:t>)</a:t>
            </a:r>
            <a:endParaRPr lang="zh-TW" altLang="en-US" b="1" dirty="0"/>
          </a:p>
        </p:txBody>
      </p:sp>
    </p:spTree>
    <p:extLst>
      <p:ext uri="{BB962C8B-B14F-4D97-AF65-F5344CB8AC3E}">
        <p14:creationId xmlns:p14="http://schemas.microsoft.com/office/powerpoint/2010/main" val="10957552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6E8A27-4701-4317-99C4-E13EADF73314}" type="slidenum">
              <a:rPr lang="zh-TW" altLang="en-US" smtClean="0"/>
              <a:pPr>
                <a:defRPr/>
              </a:pPr>
              <a:t>14</a:t>
            </a:fld>
            <a:endParaRPr lang="zh-TW" altLang="en-US"/>
          </a:p>
        </p:txBody>
      </p:sp>
      <p:pic>
        <p:nvPicPr>
          <p:cNvPr id="4098" name="Picture 2" descr="ãæºè²¡æ¬ å½±å°ãçåçæå°çµæ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52" b="2621"/>
          <a:stretch/>
        </p:blipFill>
        <p:spPr bwMode="auto">
          <a:xfrm>
            <a:off x="1691680" y="0"/>
            <a:ext cx="5040000" cy="6843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0953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投影片編號版面配置區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  <a:defRPr sz="2400">
                <a:solidFill>
                  <a:schemeClr val="tx1"/>
                </a:solidFill>
                <a:latin typeface="Century Schoolbook" pitchFamily="18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2100">
                <a:solidFill>
                  <a:schemeClr val="tx1"/>
                </a:solidFill>
                <a:latin typeface="Century Schoolbook" pitchFamily="18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0752F"/>
              </a:buClr>
              <a:buSzPct val="60000"/>
              <a:buFont typeface="Wingdings" pitchFamily="2" charset="2"/>
              <a:buChar char=""/>
              <a:defRPr>
                <a:solidFill>
                  <a:schemeClr val="tx1"/>
                </a:solidFill>
                <a:latin typeface="Century Schoolbook" pitchFamily="18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FEC3AE"/>
              </a:buClr>
              <a:buSzPct val="60000"/>
              <a:buFont typeface="Wingdings" pitchFamily="2" charset="2"/>
              <a:buChar char=""/>
              <a:defRPr>
                <a:solidFill>
                  <a:schemeClr val="tx1"/>
                </a:solidFill>
                <a:latin typeface="Century Schoolbook" pitchFamily="18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BDCAE9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  <a:ea typeface="新細明體" charset="-12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C51782AE-3E39-4A49-B582-A06A6D696E17}" type="slidenum">
              <a:rPr lang="zh-TW" altLang="en-US" sz="1400" smtClean="0">
                <a:solidFill>
                  <a:srgbClr val="FFFF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15</a:t>
            </a:fld>
            <a:endParaRPr lang="zh-TW" altLang="en-US" sz="1400" smtClean="0">
              <a:solidFill>
                <a:srgbClr val="FFFFFF"/>
              </a:solidFill>
            </a:endParaRPr>
          </a:p>
        </p:txBody>
      </p:sp>
      <p:sp>
        <p:nvSpPr>
          <p:cNvPr id="5" name="圓角矩形 4"/>
          <p:cNvSpPr/>
          <p:nvPr/>
        </p:nvSpPr>
        <p:spPr>
          <a:xfrm>
            <a:off x="395289" y="188915"/>
            <a:ext cx="1223963" cy="1152525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6000" dirty="0">
                <a:latin typeface="華康中黑體" pitchFamily="49" charset="-120"/>
                <a:ea typeface="華康中黑體" pitchFamily="49" charset="-120"/>
              </a:rPr>
              <a:t>圖</a:t>
            </a:r>
          </a:p>
        </p:txBody>
      </p:sp>
      <p:sp>
        <p:nvSpPr>
          <p:cNvPr id="6" name="圓角矩形 5"/>
          <p:cNvSpPr/>
          <p:nvPr/>
        </p:nvSpPr>
        <p:spPr>
          <a:xfrm rot="396006">
            <a:off x="1403352" y="687389"/>
            <a:ext cx="1223963" cy="1152525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6000" b="1" dirty="0">
                <a:latin typeface="華康中黑體" pitchFamily="49" charset="-120"/>
                <a:ea typeface="華康中黑體" pitchFamily="49" charset="-120"/>
              </a:rPr>
              <a:t>書</a:t>
            </a:r>
          </a:p>
        </p:txBody>
      </p:sp>
      <p:sp>
        <p:nvSpPr>
          <p:cNvPr id="7" name="圓角矩形 6"/>
          <p:cNvSpPr/>
          <p:nvPr/>
        </p:nvSpPr>
        <p:spPr>
          <a:xfrm rot="21386888">
            <a:off x="2484437" y="404813"/>
            <a:ext cx="1223963" cy="1152525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6000" b="1" dirty="0">
                <a:latin typeface="華康中黑體" pitchFamily="49" charset="-120"/>
                <a:ea typeface="華康中黑體" pitchFamily="49" charset="-120"/>
              </a:rPr>
              <a:t>館</a:t>
            </a:r>
          </a:p>
        </p:txBody>
      </p:sp>
      <p:sp>
        <p:nvSpPr>
          <p:cNvPr id="8" name="圓角矩形 7"/>
          <p:cNvSpPr/>
          <p:nvPr/>
        </p:nvSpPr>
        <p:spPr>
          <a:xfrm rot="596645">
            <a:off x="3492501" y="1063625"/>
            <a:ext cx="1223963" cy="1152525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6000" b="1" dirty="0">
                <a:latin typeface="華康中黑體" pitchFamily="49" charset="-120"/>
                <a:ea typeface="華康中黑體" pitchFamily="49" charset="-120"/>
              </a:rPr>
              <a:t>禮</a:t>
            </a:r>
          </a:p>
        </p:txBody>
      </p:sp>
      <p:sp>
        <p:nvSpPr>
          <p:cNvPr id="9" name="圓角矩形 8"/>
          <p:cNvSpPr/>
          <p:nvPr/>
        </p:nvSpPr>
        <p:spPr>
          <a:xfrm rot="21386888">
            <a:off x="4462464" y="369890"/>
            <a:ext cx="1223963" cy="1152525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6000" b="1" dirty="0">
                <a:latin typeface="華康中黑體" pitchFamily="49" charset="-120"/>
                <a:ea typeface="華康中黑體" pitchFamily="49" charset="-120"/>
              </a:rPr>
              <a:t>儀</a:t>
            </a:r>
          </a:p>
        </p:txBody>
      </p:sp>
      <p:sp>
        <p:nvSpPr>
          <p:cNvPr id="10" name="文字方塊 9"/>
          <p:cNvSpPr txBox="1"/>
          <p:nvPr/>
        </p:nvSpPr>
        <p:spPr>
          <a:xfrm>
            <a:off x="395290" y="2376489"/>
            <a:ext cx="7921625" cy="378565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Blip>
                <a:blip r:embed="rId2"/>
              </a:buBlip>
              <a:defRPr/>
            </a:pPr>
            <a:r>
              <a:rPr kumimoji="0" lang="zh-TW" altLang="en-US" sz="3600" dirty="0">
                <a:latin typeface="華康儷細黑" pitchFamily="49" charset="-120"/>
                <a:ea typeface="華康儷細黑" pitchFamily="49" charset="-120"/>
              </a:rPr>
              <a:t> 請</a:t>
            </a:r>
            <a:r>
              <a:rPr kumimoji="0" lang="zh-TW" altLang="en-US" sz="3400" dirty="0">
                <a:latin typeface="華康儷細黑" pitchFamily="49" charset="-120"/>
                <a:ea typeface="華康儷細黑" pitchFamily="49" charset="-120"/>
              </a:rPr>
              <a:t>輕聲細語，維護寧靜的閱讀環境</a:t>
            </a:r>
            <a:endParaRPr kumimoji="0" lang="en-US" altLang="zh-TW" sz="3400" dirty="0">
              <a:latin typeface="華康儷細黑" pitchFamily="49" charset="-120"/>
              <a:ea typeface="華康儷細黑" pitchFamily="49" charset="-120"/>
            </a:endParaRPr>
          </a:p>
          <a:p>
            <a:pPr marL="285750" indent="-2857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Blip>
                <a:blip r:embed="rId2"/>
              </a:buBlip>
              <a:defRPr/>
            </a:pPr>
            <a:r>
              <a:rPr kumimoji="0" lang="zh-TW" altLang="en-US" sz="3400" dirty="0">
                <a:latin typeface="華康儷細黑" pitchFamily="49" charset="-120"/>
                <a:ea typeface="華康儷細黑" pitchFamily="49" charset="-120"/>
              </a:rPr>
              <a:t> 手機請轉震動模式，並輕聲應答</a:t>
            </a:r>
            <a:endParaRPr kumimoji="0" lang="en-US" altLang="zh-TW" sz="3400" dirty="0">
              <a:latin typeface="華康儷細黑" pitchFamily="49" charset="-120"/>
              <a:ea typeface="華康儷細黑" pitchFamily="49" charset="-120"/>
            </a:endParaRPr>
          </a:p>
          <a:p>
            <a:pPr marL="285750" indent="-2857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Blip>
                <a:blip r:embed="rId2"/>
              </a:buBlip>
              <a:defRPr/>
            </a:pPr>
            <a:r>
              <a:rPr kumimoji="0" lang="zh-TW" altLang="en-US" sz="3400" dirty="0">
                <a:latin typeface="華康儷細黑" pitchFamily="49" charset="-120"/>
                <a:ea typeface="華康儷細黑" pitchFamily="49" charset="-120"/>
              </a:rPr>
              <a:t> 飲料與食物當然不適合帶進圖書館，</a:t>
            </a:r>
            <a:endParaRPr kumimoji="0" lang="en-US" altLang="zh-TW" sz="3400" dirty="0">
              <a:latin typeface="華康儷細黑" pitchFamily="49" charset="-120"/>
              <a:ea typeface="華康儷細黑" pitchFamily="49" charset="-120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3400" dirty="0">
                <a:latin typeface="華康儷細黑" pitchFamily="49" charset="-120"/>
                <a:ea typeface="華康儷細黑" pitchFamily="49" charset="-120"/>
              </a:rPr>
              <a:t>  </a:t>
            </a:r>
            <a:r>
              <a:rPr kumimoji="0" lang="zh-TW" altLang="en-US" sz="5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儷細黑" pitchFamily="49" charset="-120"/>
                <a:ea typeface="華康儷細黑" pitchFamily="49" charset="-120"/>
              </a:rPr>
              <a:t>書香</a:t>
            </a:r>
            <a:r>
              <a:rPr kumimoji="0" lang="zh-TW" altLang="en-US" sz="4000" b="1" i="1" dirty="0">
                <a:solidFill>
                  <a:srgbClr val="C00000"/>
                </a:solidFill>
                <a:latin typeface="華康儷細黑" pitchFamily="49" charset="-120"/>
                <a:ea typeface="華康儷細黑" pitchFamily="49" charset="-120"/>
              </a:rPr>
              <a:t> </a:t>
            </a:r>
            <a:r>
              <a:rPr kumimoji="0" lang="zh-TW" altLang="en-US" sz="3400" dirty="0">
                <a:latin typeface="華康儷細黑" pitchFamily="49" charset="-120"/>
                <a:ea typeface="華康儷細黑" pitchFamily="49" charset="-120"/>
              </a:rPr>
              <a:t>應是圖書館唯一的氣味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6E8A27-4701-4317-99C4-E13EADF73314}" type="slidenum">
              <a:rPr lang="zh-TW" altLang="en-US" smtClean="0"/>
              <a:pPr>
                <a:defRPr/>
              </a:pPr>
              <a:t>16</a:t>
            </a:fld>
            <a:endParaRPr lang="zh-TW" altLang="en-US"/>
          </a:p>
        </p:txBody>
      </p:sp>
      <p:sp>
        <p:nvSpPr>
          <p:cNvPr id="4" name="文字方塊 3"/>
          <p:cNvSpPr txBox="1"/>
          <p:nvPr/>
        </p:nvSpPr>
        <p:spPr>
          <a:xfrm>
            <a:off x="767809" y="548680"/>
            <a:ext cx="740459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000" dirty="0" smtClean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大學生資訊素養能力</a:t>
            </a:r>
            <a:r>
              <a:rPr lang="en-US" altLang="zh-TW" sz="4000" dirty="0" smtClean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4000" dirty="0" smtClean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進階</a:t>
            </a:r>
            <a:r>
              <a:rPr lang="en-US" altLang="zh-TW" sz="4000" dirty="0" smtClean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)-</a:t>
            </a:r>
            <a:r>
              <a:rPr lang="zh-TW" altLang="en-US" sz="4000" dirty="0" smtClean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後測</a:t>
            </a:r>
            <a:endParaRPr lang="zh-TW" altLang="en-US" sz="4000" dirty="0">
              <a:solidFill>
                <a:schemeClr val="accent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2418868" y="5000689"/>
            <a:ext cx="4320480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6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協助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您檢視經過課程講習，對圖書館電子資源的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了解程度，並透過問卷結果協助館員安排更符合學生需求的推廣活動內容。</a:t>
            </a:r>
          </a:p>
        </p:txBody>
      </p:sp>
      <p:pic>
        <p:nvPicPr>
          <p:cNvPr id="6" name="圖片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1772816"/>
            <a:ext cx="2867000" cy="2722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89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259632" y="884327"/>
            <a:ext cx="7488832" cy="2400657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5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Freestyle Script" pitchFamily="66" charset="0"/>
                <a:ea typeface="+mn-ea"/>
              </a:rPr>
              <a:t>Always Open</a:t>
            </a:r>
            <a:endParaRPr kumimoji="0" lang="zh-TW" altLang="en-US" sz="15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Freestyle Script" pitchFamily="66" charset="0"/>
              <a:ea typeface="+mn-ea"/>
            </a:endParaRPr>
          </a:p>
        </p:txBody>
      </p:sp>
      <p:sp>
        <p:nvSpPr>
          <p:cNvPr id="18435" name="文字方塊 1"/>
          <p:cNvSpPr txBox="1">
            <a:spLocks noChangeArrowheads="1"/>
          </p:cNvSpPr>
          <p:nvPr/>
        </p:nvSpPr>
        <p:spPr bwMode="auto">
          <a:xfrm>
            <a:off x="2987824" y="3709481"/>
            <a:ext cx="5904656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  <a:defRPr sz="2400">
                <a:solidFill>
                  <a:schemeClr val="tx1"/>
                </a:solidFill>
                <a:latin typeface="Century Schoolbook" pitchFamily="18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2100">
                <a:solidFill>
                  <a:schemeClr val="tx1"/>
                </a:solidFill>
                <a:latin typeface="Century Schoolbook" pitchFamily="18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0752F"/>
              </a:buClr>
              <a:buSzPct val="60000"/>
              <a:buFont typeface="Wingdings" pitchFamily="2" charset="2"/>
              <a:buChar char=""/>
              <a:defRPr>
                <a:solidFill>
                  <a:schemeClr val="tx1"/>
                </a:solidFill>
                <a:latin typeface="Century Schoolbook" pitchFamily="18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FEC3AE"/>
              </a:buClr>
              <a:buSzPct val="60000"/>
              <a:buFont typeface="Wingdings" pitchFamily="2" charset="2"/>
              <a:buChar char=""/>
              <a:defRPr>
                <a:solidFill>
                  <a:schemeClr val="tx1"/>
                </a:solidFill>
                <a:latin typeface="Century Schoolbook" pitchFamily="18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BDCAE9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  <a:ea typeface="新細明體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kumimoji="0" lang="zh-TW" altLang="en-US" sz="6000" dirty="0">
                <a:solidFill>
                  <a:srgbClr val="00B0F0"/>
                </a:solidFill>
                <a:latin typeface="華康少女文字W7" pitchFamily="81" charset="-120"/>
                <a:ea typeface="華康少女文字W7" pitchFamily="81" charset="-120"/>
              </a:rPr>
              <a:t>圖書館歡迎您</a:t>
            </a:r>
            <a:r>
              <a:rPr kumimoji="0" lang="en-US" altLang="zh-TW" sz="6000" dirty="0">
                <a:solidFill>
                  <a:srgbClr val="00B0F0"/>
                </a:solidFill>
                <a:latin typeface="華康少女文字W7" pitchFamily="81" charset="-120"/>
                <a:ea typeface="華康少女文字W7" pitchFamily="81" charset="-120"/>
              </a:rPr>
              <a:t>…</a:t>
            </a:r>
            <a:endParaRPr kumimoji="0" lang="zh-TW" altLang="en-US" sz="6000" dirty="0">
              <a:solidFill>
                <a:srgbClr val="00B0F0"/>
              </a:solidFill>
              <a:latin typeface="華康少女文字W7" pitchFamily="81" charset="-120"/>
              <a:ea typeface="華康少女文字W7" pitchFamily="81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6E8A27-4701-4317-99C4-E13EADF73314}" type="slidenum">
              <a:rPr lang="zh-TW" altLang="en-US" smtClean="0"/>
              <a:pPr>
                <a:defRPr/>
              </a:pPr>
              <a:t>2</a:t>
            </a:fld>
            <a:endParaRPr lang="zh-TW" altLang="en-US"/>
          </a:p>
        </p:txBody>
      </p:sp>
      <p:sp>
        <p:nvSpPr>
          <p:cNvPr id="4" name="文字方塊 3"/>
          <p:cNvSpPr txBox="1"/>
          <p:nvPr/>
        </p:nvSpPr>
        <p:spPr>
          <a:xfrm>
            <a:off x="779864" y="560874"/>
            <a:ext cx="740459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000" dirty="0" smtClean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大學生資訊素養能力</a:t>
            </a:r>
            <a:r>
              <a:rPr lang="en-US" altLang="zh-TW" sz="4000" dirty="0" smtClean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4000" dirty="0" smtClean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進階</a:t>
            </a:r>
            <a:r>
              <a:rPr lang="en-US" altLang="zh-TW" sz="4000" dirty="0" smtClean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)-</a:t>
            </a:r>
            <a:r>
              <a:rPr lang="zh-TW" altLang="en-US" sz="4000" dirty="0" smtClean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前測</a:t>
            </a:r>
            <a:endParaRPr lang="zh-TW" altLang="en-US" sz="4000" dirty="0">
              <a:solidFill>
                <a:schemeClr val="accent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2267744" y="5000689"/>
            <a:ext cx="4320480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6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協助您自我檢視對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圖書館電子資源的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了解程度，並透過問卷結果協助館員安排更符合學生需求的推廣活動內容。</a:t>
            </a:r>
          </a:p>
        </p:txBody>
      </p:sp>
      <p:pic>
        <p:nvPicPr>
          <p:cNvPr id="6" name="圖片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1988840"/>
            <a:ext cx="2799754" cy="2511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621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圖片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75317"/>
            <a:ext cx="5926139" cy="489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弧形 3"/>
          <p:cNvSpPr/>
          <p:nvPr/>
        </p:nvSpPr>
        <p:spPr>
          <a:xfrm>
            <a:off x="-3132856" y="-3267744"/>
            <a:ext cx="9433048" cy="8496944"/>
          </a:xfrm>
          <a:prstGeom prst="arc">
            <a:avLst>
              <a:gd name="adj1" fmla="val 1632"/>
              <a:gd name="adj2" fmla="val 5418825"/>
            </a:avLst>
          </a:prstGeom>
          <a:noFill/>
          <a:ln w="38100">
            <a:gradFill>
              <a:gsLst>
                <a:gs pos="0">
                  <a:srgbClr val="FF0000"/>
                </a:gs>
                <a:gs pos="51000">
                  <a:srgbClr val="FFFF00"/>
                </a:gs>
                <a:gs pos="70000">
                  <a:srgbClr val="FF0300"/>
                </a:gs>
                <a:gs pos="100000">
                  <a:srgbClr val="FF0000"/>
                </a:gs>
              </a:gsLst>
              <a:lin ang="5400000" scaled="0"/>
            </a:gra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0" name="套索 9"/>
          <p:cNvSpPr/>
          <p:nvPr/>
        </p:nvSpPr>
        <p:spPr>
          <a:xfrm>
            <a:off x="4860032" y="3493130"/>
            <a:ext cx="720725" cy="576263"/>
          </a:xfrm>
          <a:prstGeom prst="chord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1" name="文字方塊 10"/>
          <p:cNvSpPr txBox="1"/>
          <p:nvPr/>
        </p:nvSpPr>
        <p:spPr>
          <a:xfrm>
            <a:off x="5482952" y="3523076"/>
            <a:ext cx="3337520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TW"/>
            </a:defPPr>
            <a:lvl1pPr>
              <a:defRPr sz="300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66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華康POP1體W9" pitchFamily="81" charset="-120"/>
                <a:ea typeface="華康POP1體W9" pitchFamily="81" charset="-12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3400" b="1" dirty="0" smtClean="0">
                <a:solidFill>
                  <a:srgbClr val="0070C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什麼</a:t>
            </a:r>
            <a:r>
              <a:rPr kumimoji="0" lang="zh-TW" altLang="en-US" sz="3400" b="1" dirty="0">
                <a:solidFill>
                  <a:srgbClr val="0070C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是電子資源</a:t>
            </a:r>
          </a:p>
        </p:txBody>
      </p:sp>
      <p:sp>
        <p:nvSpPr>
          <p:cNvPr id="13" name="文字方塊 12"/>
          <p:cNvSpPr txBox="1"/>
          <p:nvPr/>
        </p:nvSpPr>
        <p:spPr>
          <a:xfrm>
            <a:off x="4469404" y="4539517"/>
            <a:ext cx="3049488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TW"/>
            </a:defPPr>
            <a:lvl1pPr>
              <a:defRPr sz="300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66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華康POP1體W9" pitchFamily="81" charset="-120"/>
                <a:ea typeface="華康POP1體W9" pitchFamily="81" charset="-12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3400" b="1" dirty="0">
                <a:solidFill>
                  <a:srgbClr val="0070C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常用電子資源</a:t>
            </a:r>
          </a:p>
        </p:txBody>
      </p:sp>
      <p:sp>
        <p:nvSpPr>
          <p:cNvPr id="16" name="套索 15"/>
          <p:cNvSpPr/>
          <p:nvPr/>
        </p:nvSpPr>
        <p:spPr>
          <a:xfrm>
            <a:off x="3779912" y="4271031"/>
            <a:ext cx="720725" cy="576262"/>
          </a:xfrm>
          <a:prstGeom prst="chord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9232" name="投影片編號版面配置區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  <a:defRPr sz="2400">
                <a:solidFill>
                  <a:schemeClr val="tx1"/>
                </a:solidFill>
                <a:latin typeface="Century Schoolbook" pitchFamily="18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2100">
                <a:solidFill>
                  <a:schemeClr val="tx1"/>
                </a:solidFill>
                <a:latin typeface="Century Schoolbook" pitchFamily="18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0752F"/>
              </a:buClr>
              <a:buSzPct val="60000"/>
              <a:buFont typeface="Wingdings" pitchFamily="2" charset="2"/>
              <a:buChar char=""/>
              <a:defRPr>
                <a:solidFill>
                  <a:schemeClr val="tx1"/>
                </a:solidFill>
                <a:latin typeface="Century Schoolbook" pitchFamily="18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FEC3AE"/>
              </a:buClr>
              <a:buSzPct val="60000"/>
              <a:buFont typeface="Wingdings" pitchFamily="2" charset="2"/>
              <a:buChar char=""/>
              <a:defRPr>
                <a:solidFill>
                  <a:schemeClr val="tx1"/>
                </a:solidFill>
                <a:latin typeface="Century Schoolbook" pitchFamily="18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BDCAE9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  <a:ea typeface="新細明體" charset="-12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FAEC0CA7-F171-4C88-B7CD-661C40E27C64}" type="slidenum">
              <a:rPr lang="zh-TW" altLang="en-US" sz="1400" smtClean="0">
                <a:solidFill>
                  <a:srgbClr val="FFFF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3</a:t>
            </a:fld>
            <a:endParaRPr lang="zh-TW" altLang="en-US" sz="140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7" name="投影片編號版面配置區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  <a:defRPr sz="2400">
                <a:solidFill>
                  <a:schemeClr val="tx1"/>
                </a:solidFill>
                <a:latin typeface="Century Schoolbook" pitchFamily="18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2100">
                <a:solidFill>
                  <a:schemeClr val="tx1"/>
                </a:solidFill>
                <a:latin typeface="Century Schoolbook" pitchFamily="18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0752F"/>
              </a:buClr>
              <a:buSzPct val="60000"/>
              <a:buFont typeface="Wingdings" pitchFamily="2" charset="2"/>
              <a:buChar char=""/>
              <a:defRPr>
                <a:solidFill>
                  <a:schemeClr val="tx1"/>
                </a:solidFill>
                <a:latin typeface="Century Schoolbook" pitchFamily="18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FEC3AE"/>
              </a:buClr>
              <a:buSzPct val="60000"/>
              <a:buFont typeface="Wingdings" pitchFamily="2" charset="2"/>
              <a:buChar char=""/>
              <a:defRPr>
                <a:solidFill>
                  <a:schemeClr val="tx1"/>
                </a:solidFill>
                <a:latin typeface="Century Schoolbook" pitchFamily="18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BDCAE9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  <a:ea typeface="新細明體" charset="-12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537D12A7-1941-4EA8-8451-94D1E78E1FC3}" type="slidenum">
              <a:rPr lang="zh-TW" altLang="en-US" sz="1400" smtClean="0">
                <a:solidFill>
                  <a:srgbClr val="FFFF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4</a:t>
            </a:fld>
            <a:endParaRPr lang="zh-TW" altLang="en-US" sz="1400" smtClean="0">
              <a:solidFill>
                <a:srgbClr val="FFFFFF"/>
              </a:solidFill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611562" y="493527"/>
            <a:ext cx="377539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000" b="1" dirty="0" smtClean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什麼是電子資源</a:t>
            </a:r>
            <a:endParaRPr lang="zh-TW" altLang="en-US" sz="4000" b="1" dirty="0">
              <a:solidFill>
                <a:schemeClr val="accent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683568" y="1556794"/>
            <a:ext cx="612068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600"/>
              </a:lnSpc>
            </a:pPr>
            <a:r>
              <a:rPr lang="zh-TW" altLang="en-US" sz="2000" dirty="0"/>
              <a:t>儲存在網路上數位化</a:t>
            </a:r>
            <a:r>
              <a:rPr lang="zh-TW" altLang="en-US" sz="2000" dirty="0" smtClean="0"/>
              <a:t>的學位論文、電子期刊、新聞或</a:t>
            </a:r>
            <a:r>
              <a:rPr lang="zh-TW" altLang="en-US" sz="2000" dirty="0"/>
              <a:t>電子</a:t>
            </a:r>
            <a:r>
              <a:rPr lang="zh-TW" altLang="en-US" sz="2000" dirty="0" smtClean="0"/>
              <a:t>書，經過匯集、整理後，分為三大類</a:t>
            </a:r>
            <a:r>
              <a:rPr lang="zh-TW" altLang="en-US" sz="2000" dirty="0" smtClean="0">
                <a:latin typeface="新細明體"/>
                <a:ea typeface="新細明體"/>
              </a:rPr>
              <a:t>：</a:t>
            </a:r>
            <a:endParaRPr lang="en-US" altLang="zh-TW" sz="2000" dirty="0" smtClean="0">
              <a:latin typeface="新細明體"/>
              <a:ea typeface="新細明體"/>
            </a:endParaRPr>
          </a:p>
          <a:p>
            <a:pPr marL="457200" indent="-457200">
              <a:lnSpc>
                <a:spcPts val="3600"/>
              </a:lnSpc>
              <a:buAutoNum type="arabicPeriod"/>
            </a:pPr>
            <a:r>
              <a:rPr lang="zh-TW" altLang="en-US" sz="2000" dirty="0" smtClean="0">
                <a:latin typeface="新細明體"/>
                <a:ea typeface="新細明體"/>
              </a:rPr>
              <a:t>電子資料庫</a:t>
            </a:r>
            <a:endParaRPr lang="en-US" altLang="zh-TW" sz="2000" dirty="0" smtClean="0">
              <a:latin typeface="新細明體"/>
              <a:ea typeface="新細明體"/>
            </a:endParaRPr>
          </a:p>
          <a:p>
            <a:pPr marL="457200" indent="-457200">
              <a:lnSpc>
                <a:spcPts val="3600"/>
              </a:lnSpc>
              <a:buAutoNum type="arabicPeriod"/>
            </a:pPr>
            <a:r>
              <a:rPr lang="zh-TW" altLang="en-US" sz="2000" dirty="0">
                <a:latin typeface="新細明體"/>
                <a:ea typeface="新細明體"/>
              </a:rPr>
              <a:t>電子</a:t>
            </a:r>
            <a:r>
              <a:rPr lang="zh-TW" altLang="en-US" sz="2000" dirty="0" smtClean="0">
                <a:latin typeface="新細明體"/>
                <a:ea typeface="新細明體"/>
              </a:rPr>
              <a:t>期刊</a:t>
            </a:r>
            <a:endParaRPr lang="en-US" altLang="zh-TW" sz="2000" dirty="0" smtClean="0">
              <a:latin typeface="新細明體"/>
              <a:ea typeface="新細明體"/>
            </a:endParaRPr>
          </a:p>
          <a:p>
            <a:pPr marL="457200" indent="-457200">
              <a:lnSpc>
                <a:spcPts val="3600"/>
              </a:lnSpc>
              <a:buAutoNum type="arabicPeriod"/>
            </a:pPr>
            <a:r>
              <a:rPr lang="zh-TW" altLang="en-US" sz="2000" dirty="0">
                <a:latin typeface="新細明體"/>
                <a:ea typeface="新細明體"/>
              </a:rPr>
              <a:t>電子書</a:t>
            </a:r>
            <a:endParaRPr lang="en-US" altLang="zh-TW" sz="2000" dirty="0" smtClean="0">
              <a:latin typeface="新細明體"/>
              <a:ea typeface="新細明體"/>
            </a:endParaRPr>
          </a:p>
          <a:p>
            <a:pPr marL="457200" indent="-457200">
              <a:lnSpc>
                <a:spcPts val="3600"/>
              </a:lnSpc>
              <a:buAutoNum type="arabicPeriod"/>
            </a:pPr>
            <a:endParaRPr lang="zh-TW" altLang="en-US" sz="2000" dirty="0"/>
          </a:p>
        </p:txBody>
      </p:sp>
      <p:sp>
        <p:nvSpPr>
          <p:cNvPr id="7" name="矩形 6"/>
          <p:cNvSpPr/>
          <p:nvPr/>
        </p:nvSpPr>
        <p:spPr>
          <a:xfrm>
            <a:off x="2515243" y="3816963"/>
            <a:ext cx="5472608" cy="163121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eaLnBrk="1" fontAlgn="auto" hangingPunct="1">
              <a:lnSpc>
                <a:spcPts val="3000"/>
              </a:lnSpc>
              <a:spcAft>
                <a:spcPts val="0"/>
              </a:spcAft>
              <a:defRPr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使用時機：</a:t>
            </a:r>
          </a:p>
          <a:p>
            <a:pPr marL="285750" lvl="1" indent="-285750" eaLnBrk="1" fontAlgn="auto" hangingPunct="1">
              <a:lnSpc>
                <a:spcPts val="3000"/>
              </a:lnSpc>
              <a:spcAft>
                <a:spcPts val="0"/>
              </a:spcAft>
              <a:buSzPct val="50000"/>
              <a:buFont typeface="Wingdings" panose="05000000000000000000" pitchFamily="2" charset="2"/>
              <a:buChar char="l"/>
              <a:defRPr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想蒐集某主題的文章，卻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不知道登在哪份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期刊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上？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lvl="1" indent="-285750" eaLnBrk="1" fontAlgn="auto" hangingPunct="1">
              <a:lnSpc>
                <a:spcPts val="3000"/>
              </a:lnSpc>
              <a:spcAft>
                <a:spcPts val="0"/>
              </a:spcAft>
              <a:buSzPct val="50000"/>
              <a:buFont typeface="Wingdings" panose="05000000000000000000" pitchFamily="2" charset="2"/>
              <a:buChar char="l"/>
              <a:defRPr/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想要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幾年前發生的新聞，卻在新聞網站上找不到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？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lvl="1" indent="-285750" eaLnBrk="1" fontAlgn="auto" hangingPunct="1">
              <a:lnSpc>
                <a:spcPts val="3000"/>
              </a:lnSpc>
              <a:spcAft>
                <a:spcPts val="0"/>
              </a:spcAft>
              <a:buSzPct val="50000"/>
              <a:buFont typeface="Wingdings" panose="05000000000000000000" pitchFamily="2" charset="2"/>
              <a:buChar char="l"/>
              <a:defRPr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想要找到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全文，學校圖書館卻沒有紙本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6E8A27-4701-4317-99C4-E13EADF73314}" type="slidenum">
              <a:rPr lang="zh-TW" altLang="en-US" smtClean="0"/>
              <a:pPr>
                <a:defRPr/>
              </a:pPr>
              <a:t>5</a:t>
            </a:fld>
            <a:endParaRPr lang="zh-TW" altLang="en-US"/>
          </a:p>
        </p:txBody>
      </p:sp>
      <p:sp>
        <p:nvSpPr>
          <p:cNvPr id="3" name="文字方塊 2"/>
          <p:cNvSpPr txBox="1"/>
          <p:nvPr/>
        </p:nvSpPr>
        <p:spPr>
          <a:xfrm>
            <a:off x="611562" y="493527"/>
            <a:ext cx="377539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000" b="1" dirty="0" smtClean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電子資料庫類型</a:t>
            </a:r>
            <a:endParaRPr lang="zh-TW" altLang="en-US" sz="4000" b="1" dirty="0">
              <a:solidFill>
                <a:schemeClr val="accent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67544" y="1556793"/>
            <a:ext cx="777686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600"/>
              </a:lnSpc>
            </a:pPr>
            <a:r>
              <a:rPr lang="en-US" altLang="zh-TW" sz="2000" dirty="0" smtClean="0">
                <a:latin typeface="新細明體"/>
                <a:ea typeface="新細明體"/>
              </a:rPr>
              <a:t>1.</a:t>
            </a:r>
            <a:r>
              <a:rPr lang="zh-TW" altLang="en-US" sz="2000" dirty="0" smtClean="0">
                <a:latin typeface="新細明體"/>
                <a:ea typeface="新細明體"/>
              </a:rPr>
              <a:t> 綜合型：含各資料類型，如期刊論文、學位論文、會議論文、</a:t>
            </a:r>
            <a:endParaRPr lang="en-US" altLang="zh-TW" sz="2000" dirty="0" smtClean="0">
              <a:latin typeface="新細明體"/>
              <a:ea typeface="新細明體"/>
            </a:endParaRPr>
          </a:p>
          <a:p>
            <a:pPr>
              <a:lnSpc>
                <a:spcPts val="3600"/>
              </a:lnSpc>
            </a:pPr>
            <a:r>
              <a:rPr lang="en-US" altLang="zh-TW" sz="2000" dirty="0">
                <a:latin typeface="新細明體"/>
                <a:ea typeface="新細明體"/>
              </a:rPr>
              <a:t> </a:t>
            </a:r>
            <a:r>
              <a:rPr lang="en-US" altLang="zh-TW" sz="2000" dirty="0" smtClean="0">
                <a:latin typeface="新細明體"/>
                <a:ea typeface="新細明體"/>
              </a:rPr>
              <a:t>                  </a:t>
            </a:r>
            <a:r>
              <a:rPr lang="zh-TW" altLang="en-US" sz="2000" dirty="0" smtClean="0">
                <a:latin typeface="新細明體"/>
                <a:ea typeface="新細明體"/>
              </a:rPr>
              <a:t>電子書等。</a:t>
            </a:r>
            <a:endParaRPr lang="en-US" altLang="zh-TW" sz="2000" dirty="0" smtClean="0">
              <a:latin typeface="新細明體"/>
              <a:ea typeface="新細明體"/>
            </a:endParaRPr>
          </a:p>
          <a:p>
            <a:pPr>
              <a:lnSpc>
                <a:spcPts val="3600"/>
              </a:lnSpc>
            </a:pPr>
            <a:r>
              <a:rPr lang="zh-TW" altLang="en-US" sz="2000" dirty="0">
                <a:latin typeface="新細明體"/>
                <a:ea typeface="新細明體"/>
              </a:rPr>
              <a:t>　</a:t>
            </a:r>
            <a:r>
              <a:rPr lang="zh-TW" altLang="en-US" sz="2000" dirty="0" smtClean="0">
                <a:latin typeface="新細明體"/>
                <a:ea typeface="新細明體"/>
              </a:rPr>
              <a:t>　　　　例如：</a:t>
            </a:r>
            <a:endParaRPr lang="en-US" altLang="zh-TW" sz="2000" dirty="0">
              <a:latin typeface="新細明體"/>
              <a:ea typeface="新細明體"/>
            </a:endParaRPr>
          </a:p>
          <a:p>
            <a:pPr>
              <a:lnSpc>
                <a:spcPts val="3600"/>
              </a:lnSpc>
            </a:pPr>
            <a:endParaRPr lang="en-US" altLang="zh-TW" sz="2000" dirty="0" smtClean="0">
              <a:latin typeface="新細明體"/>
              <a:ea typeface="新細明體"/>
            </a:endParaRPr>
          </a:p>
          <a:p>
            <a:pPr>
              <a:lnSpc>
                <a:spcPts val="3600"/>
              </a:lnSpc>
            </a:pPr>
            <a:r>
              <a:rPr lang="en-US" altLang="zh-TW" sz="2000" dirty="0" smtClean="0">
                <a:latin typeface="新細明體"/>
                <a:ea typeface="新細明體"/>
              </a:rPr>
              <a:t>2.</a:t>
            </a:r>
            <a:r>
              <a:rPr lang="zh-TW" altLang="en-US" sz="2000" dirty="0" smtClean="0">
                <a:latin typeface="新細明體"/>
                <a:ea typeface="新細明體"/>
              </a:rPr>
              <a:t> 特定類型：只有單一資料類型，</a:t>
            </a:r>
            <a:r>
              <a:rPr lang="zh-TW" altLang="en-US" sz="2000" dirty="0">
                <a:latin typeface="新細明體"/>
                <a:ea typeface="新細明體"/>
              </a:rPr>
              <a:t>如學位論文資料庫</a:t>
            </a:r>
            <a:r>
              <a:rPr lang="zh-TW" altLang="en-US" sz="2000" dirty="0" smtClean="0">
                <a:latin typeface="新細明體"/>
                <a:ea typeface="新細明體"/>
              </a:rPr>
              <a:t>、</a:t>
            </a:r>
            <a:endParaRPr lang="en-US" altLang="zh-TW" sz="2000" dirty="0" smtClean="0">
              <a:latin typeface="新細明體"/>
              <a:ea typeface="新細明體"/>
            </a:endParaRPr>
          </a:p>
          <a:p>
            <a:pPr>
              <a:lnSpc>
                <a:spcPts val="3600"/>
              </a:lnSpc>
            </a:pPr>
            <a:r>
              <a:rPr lang="en-US" altLang="zh-TW" sz="2000" dirty="0">
                <a:latin typeface="新細明體"/>
                <a:ea typeface="新細明體"/>
              </a:rPr>
              <a:t> </a:t>
            </a:r>
            <a:r>
              <a:rPr lang="en-US" altLang="zh-TW" sz="2000" dirty="0" smtClean="0">
                <a:latin typeface="新細明體"/>
                <a:ea typeface="新細明體"/>
              </a:rPr>
              <a:t>                      </a:t>
            </a:r>
            <a:r>
              <a:rPr lang="zh-TW" altLang="en-US" sz="2000" dirty="0" smtClean="0">
                <a:latin typeface="新細明體"/>
                <a:ea typeface="新細明體"/>
              </a:rPr>
              <a:t>新聞</a:t>
            </a:r>
            <a:r>
              <a:rPr lang="zh-TW" altLang="en-US" sz="2000" dirty="0">
                <a:latin typeface="新細明體"/>
                <a:ea typeface="新細明體"/>
              </a:rPr>
              <a:t>資料庫</a:t>
            </a:r>
            <a:r>
              <a:rPr lang="zh-TW" altLang="en-US" sz="2000" dirty="0" smtClean="0">
                <a:latin typeface="新細明體"/>
                <a:ea typeface="新細明體"/>
              </a:rPr>
              <a:t>、期刊論文資料庫、電子雜誌等。</a:t>
            </a:r>
            <a:endParaRPr lang="en-US" altLang="zh-TW" sz="2000" dirty="0" smtClean="0">
              <a:latin typeface="新細明體"/>
              <a:ea typeface="新細明體"/>
            </a:endParaRPr>
          </a:p>
          <a:p>
            <a:pPr>
              <a:lnSpc>
                <a:spcPts val="3600"/>
              </a:lnSpc>
            </a:pPr>
            <a:r>
              <a:rPr lang="zh-TW" altLang="en-US" sz="2000" dirty="0">
                <a:latin typeface="新細明體"/>
                <a:ea typeface="新細明體"/>
              </a:rPr>
              <a:t> </a:t>
            </a:r>
            <a:r>
              <a:rPr lang="zh-TW" altLang="en-US" sz="2000" dirty="0" smtClean="0">
                <a:latin typeface="新細明體"/>
                <a:ea typeface="新細明體"/>
              </a:rPr>
              <a:t>                      例如：</a:t>
            </a:r>
            <a:endParaRPr lang="en-US" altLang="zh-TW" sz="2000" dirty="0" smtClean="0">
              <a:latin typeface="新細明體"/>
              <a:ea typeface="新細明體"/>
            </a:endParaRPr>
          </a:p>
          <a:p>
            <a:pPr marL="457200" indent="-457200">
              <a:lnSpc>
                <a:spcPts val="3600"/>
              </a:lnSpc>
              <a:buAutoNum type="arabicPeriod"/>
            </a:pPr>
            <a:endParaRPr lang="zh-TW" altLang="en-US" sz="2000" dirty="0"/>
          </a:p>
        </p:txBody>
      </p:sp>
      <p:pic>
        <p:nvPicPr>
          <p:cNvPr id="3074" name="Picture 2" descr="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1263" y="2594805"/>
            <a:ext cx="3867151" cy="438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elib.infolinker.com.tw/src/hbr/images/hbr-logo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4374211"/>
            <a:ext cx="3273091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16" t="14720" r="56326" b="19760"/>
          <a:stretch/>
        </p:blipFill>
        <p:spPr>
          <a:xfrm>
            <a:off x="3086883" y="5304234"/>
            <a:ext cx="3174032" cy="859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9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6E8A27-4701-4317-99C4-E13EADF73314}" type="slidenum">
              <a:rPr lang="zh-TW" altLang="en-US" smtClean="0"/>
              <a:pPr>
                <a:defRPr/>
              </a:pPr>
              <a:t>6</a:t>
            </a:fld>
            <a:endParaRPr lang="zh-TW" altLang="en-US"/>
          </a:p>
        </p:txBody>
      </p:sp>
      <p:sp>
        <p:nvSpPr>
          <p:cNvPr id="3" name="文字方塊 2"/>
          <p:cNvSpPr txBox="1"/>
          <p:nvPr/>
        </p:nvSpPr>
        <p:spPr>
          <a:xfrm>
            <a:off x="688980" y="404665"/>
            <a:ext cx="5686172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900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學校圖書館的電子資料庫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31" t="8355" r="48073" b="58047"/>
          <a:stretch/>
        </p:blipFill>
        <p:spPr bwMode="auto">
          <a:xfrm>
            <a:off x="755576" y="1315476"/>
            <a:ext cx="7344816" cy="4993846"/>
          </a:xfrm>
          <a:prstGeom prst="rect">
            <a:avLst/>
          </a:prstGeom>
          <a:noFill/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9" name="向左箭號 8"/>
          <p:cNvSpPr/>
          <p:nvPr/>
        </p:nvSpPr>
        <p:spPr>
          <a:xfrm>
            <a:off x="4455093" y="3356992"/>
            <a:ext cx="620963" cy="288032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755578" y="1315476"/>
            <a:ext cx="2276353" cy="4993846"/>
          </a:xfrm>
          <a:prstGeom prst="rect">
            <a:avLst/>
          </a:prstGeom>
          <a:solidFill>
            <a:schemeClr val="bg1">
              <a:lumMod val="9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5580112" y="1315476"/>
            <a:ext cx="2520280" cy="4993846"/>
          </a:xfrm>
          <a:prstGeom prst="rect">
            <a:avLst/>
          </a:prstGeom>
          <a:solidFill>
            <a:schemeClr val="bg1">
              <a:lumMod val="9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2987824" y="1315474"/>
            <a:ext cx="2592288" cy="1681478"/>
          </a:xfrm>
          <a:prstGeom prst="rect">
            <a:avLst/>
          </a:prstGeom>
          <a:solidFill>
            <a:schemeClr val="bg1">
              <a:lumMod val="9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3111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6E8A27-4701-4317-99C4-E13EADF73314}" type="slidenum">
              <a:rPr lang="zh-TW" altLang="en-US" smtClean="0"/>
              <a:pPr>
                <a:defRPr/>
              </a:pPr>
              <a:t>7</a:t>
            </a:fld>
            <a:endParaRPr lang="zh-TW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92" t="37074" r="25558" b="22680"/>
          <a:stretch/>
        </p:blipFill>
        <p:spPr bwMode="auto">
          <a:xfrm>
            <a:off x="517316" y="1472191"/>
            <a:ext cx="8109371" cy="4968552"/>
          </a:xfrm>
          <a:prstGeom prst="rect">
            <a:avLst/>
          </a:prstGeom>
          <a:noFill/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向左箭號 2"/>
          <p:cNvSpPr/>
          <p:nvPr/>
        </p:nvSpPr>
        <p:spPr>
          <a:xfrm>
            <a:off x="1863205" y="1916832"/>
            <a:ext cx="576064" cy="216024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向左箭號 4"/>
          <p:cNvSpPr/>
          <p:nvPr/>
        </p:nvSpPr>
        <p:spPr>
          <a:xfrm>
            <a:off x="1835696" y="2204864"/>
            <a:ext cx="576064" cy="216024"/>
          </a:xfrm>
          <a:prstGeom prst="leftArrow">
            <a:avLst/>
          </a:prstGeom>
          <a:solidFill>
            <a:srgbClr val="FF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矩形 3"/>
          <p:cNvSpPr/>
          <p:nvPr/>
        </p:nvSpPr>
        <p:spPr>
          <a:xfrm>
            <a:off x="539552" y="4221090"/>
            <a:ext cx="4032448" cy="360040"/>
          </a:xfrm>
          <a:prstGeom prst="rect">
            <a:avLst/>
          </a:prstGeom>
          <a:noFill/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向左箭號 9"/>
          <p:cNvSpPr/>
          <p:nvPr/>
        </p:nvSpPr>
        <p:spPr>
          <a:xfrm>
            <a:off x="4494363" y="1907384"/>
            <a:ext cx="576064" cy="216024"/>
          </a:xfrm>
          <a:prstGeom prst="leftArrow">
            <a:avLst/>
          </a:prstGeom>
          <a:solidFill>
            <a:srgbClr val="FF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向左箭號 10"/>
          <p:cNvSpPr/>
          <p:nvPr/>
        </p:nvSpPr>
        <p:spPr>
          <a:xfrm>
            <a:off x="4788024" y="2204864"/>
            <a:ext cx="576064" cy="216024"/>
          </a:xfrm>
          <a:prstGeom prst="leftArrow">
            <a:avLst/>
          </a:prstGeom>
          <a:solidFill>
            <a:srgbClr val="FF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向左箭號 11"/>
          <p:cNvSpPr/>
          <p:nvPr/>
        </p:nvSpPr>
        <p:spPr>
          <a:xfrm>
            <a:off x="7812360" y="1876552"/>
            <a:ext cx="576064" cy="216024"/>
          </a:xfrm>
          <a:prstGeom prst="leftArrow">
            <a:avLst/>
          </a:prstGeom>
          <a:solidFill>
            <a:srgbClr val="FF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文字方塊 12"/>
          <p:cNvSpPr txBox="1"/>
          <p:nvPr/>
        </p:nvSpPr>
        <p:spPr>
          <a:xfrm>
            <a:off x="467544" y="404665"/>
            <a:ext cx="5686172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900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學校圖書館的電子資料庫</a:t>
            </a:r>
          </a:p>
        </p:txBody>
      </p:sp>
    </p:spTree>
    <p:extLst>
      <p:ext uri="{BB962C8B-B14F-4D97-AF65-F5344CB8AC3E}">
        <p14:creationId xmlns:p14="http://schemas.microsoft.com/office/powerpoint/2010/main" val="864532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3"/>
          <a:srcRect l="37400" t="53500" r="25646" b="18907"/>
          <a:stretch/>
        </p:blipFill>
        <p:spPr>
          <a:xfrm>
            <a:off x="711795" y="1004172"/>
            <a:ext cx="7341060" cy="2910450"/>
          </a:xfrm>
          <a:prstGeom prst="rect">
            <a:avLst/>
          </a:prstGeom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6E8A27-4701-4317-99C4-E13EADF73314}" type="slidenum">
              <a:rPr lang="zh-TW" altLang="en-US" smtClean="0"/>
              <a:pPr>
                <a:defRPr/>
              </a:pPr>
              <a:t>8</a:t>
            </a:fld>
            <a:endParaRPr lang="zh-TW" altLang="en-US"/>
          </a:p>
        </p:txBody>
      </p:sp>
      <p:sp>
        <p:nvSpPr>
          <p:cNvPr id="6" name="文字方塊 5"/>
          <p:cNvSpPr txBox="1"/>
          <p:nvPr/>
        </p:nvSpPr>
        <p:spPr>
          <a:xfrm>
            <a:off x="467544" y="260648"/>
            <a:ext cx="3685624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900" b="1" dirty="0" smtClean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英語學習資料庫</a:t>
            </a:r>
            <a:endParaRPr lang="zh-TW" altLang="en-US" sz="3900" b="1" dirty="0">
              <a:solidFill>
                <a:schemeClr val="accent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向左箭號 3"/>
          <p:cNvSpPr/>
          <p:nvPr/>
        </p:nvSpPr>
        <p:spPr>
          <a:xfrm>
            <a:off x="4572000" y="1628800"/>
            <a:ext cx="792088" cy="288032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13" t="7169" r="19606" b="26589"/>
          <a:stretch/>
        </p:blipFill>
        <p:spPr bwMode="auto">
          <a:xfrm>
            <a:off x="684747" y="4332510"/>
            <a:ext cx="3240000" cy="190480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5"/>
          <a:srcRect l="28916" t="12201" r="11942" b="41069"/>
          <a:stretch/>
        </p:blipFill>
        <p:spPr>
          <a:xfrm rot="21114617">
            <a:off x="4290589" y="4193144"/>
            <a:ext cx="3688032" cy="22138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23111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3"/>
          <a:srcRect l="37400" t="54200" r="25588" b="16401"/>
          <a:stretch/>
        </p:blipFill>
        <p:spPr>
          <a:xfrm>
            <a:off x="971599" y="1772816"/>
            <a:ext cx="6929913" cy="3096344"/>
          </a:xfrm>
          <a:prstGeom prst="rect">
            <a:avLst/>
          </a:prstGeom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6E8A27-4701-4317-99C4-E13EADF73314}" type="slidenum">
              <a:rPr lang="zh-TW" altLang="en-US" smtClean="0"/>
              <a:pPr>
                <a:defRPr/>
              </a:pPr>
              <a:t>9</a:t>
            </a:fld>
            <a:endParaRPr lang="zh-TW" altLang="en-US"/>
          </a:p>
        </p:txBody>
      </p:sp>
      <p:sp>
        <p:nvSpPr>
          <p:cNvPr id="4" name="文字方塊 3"/>
          <p:cNvSpPr txBox="1"/>
          <p:nvPr/>
        </p:nvSpPr>
        <p:spPr>
          <a:xfrm>
            <a:off x="539552" y="476058"/>
            <a:ext cx="4185761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900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各</a:t>
            </a:r>
            <a:r>
              <a:rPr lang="zh-TW" altLang="en-US" sz="3900" b="1" dirty="0" smtClean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學院適用資料庫</a:t>
            </a:r>
            <a:endParaRPr lang="zh-TW" altLang="en-US" sz="3900" b="1" dirty="0">
              <a:solidFill>
                <a:schemeClr val="accent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向左箭號 5"/>
          <p:cNvSpPr/>
          <p:nvPr/>
        </p:nvSpPr>
        <p:spPr>
          <a:xfrm>
            <a:off x="1979712" y="2348880"/>
            <a:ext cx="792088" cy="28800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3111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壁窗">
  <a:themeElements>
    <a:clrScheme name="匯合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壁窗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壁窗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2961</TotalTime>
  <Words>336</Words>
  <Application>Microsoft Office PowerPoint</Application>
  <PresentationFormat>如螢幕大小 (4:3)</PresentationFormat>
  <Paragraphs>64</Paragraphs>
  <Slides>17</Slides>
  <Notes>2</Notes>
  <HiddenSlides>0</HiddenSlides>
  <MMClips>0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17</vt:i4>
      </vt:variant>
    </vt:vector>
  </HeadingPairs>
  <TitlesOfParts>
    <vt:vector size="28" baseType="lpstr">
      <vt:lpstr>華康中黑體</vt:lpstr>
      <vt:lpstr>華康少女文字W7</vt:lpstr>
      <vt:lpstr>華康儷細黑</vt:lpstr>
      <vt:lpstr>微軟正黑體</vt:lpstr>
      <vt:lpstr>新細明體</vt:lpstr>
      <vt:lpstr>Calibri</vt:lpstr>
      <vt:lpstr>Century Schoolbook</vt:lpstr>
      <vt:lpstr>Freestyle Script</vt:lpstr>
      <vt:lpstr>Wingdings</vt:lpstr>
      <vt:lpstr>Wingdings 2</vt:lpstr>
      <vt:lpstr>壁窗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>chit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Aviation Secretary</cp:lastModifiedBy>
  <cp:revision>178</cp:revision>
  <cp:lastPrinted>2011-10-06T08:27:58Z</cp:lastPrinted>
  <dcterms:created xsi:type="dcterms:W3CDTF">2010-07-29T03:31:33Z</dcterms:created>
  <dcterms:modified xsi:type="dcterms:W3CDTF">2025-02-20T07:09:11Z</dcterms:modified>
</cp:coreProperties>
</file>