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</p:sldMasterIdLst>
  <p:notesMasterIdLst>
    <p:notesMasterId r:id="rId19"/>
  </p:notesMasterIdLst>
  <p:sldIdLst>
    <p:sldId id="256" r:id="rId2"/>
    <p:sldId id="276" r:id="rId3"/>
    <p:sldId id="257" r:id="rId4"/>
    <p:sldId id="258" r:id="rId5"/>
    <p:sldId id="279" r:id="rId6"/>
    <p:sldId id="280" r:id="rId7"/>
    <p:sldId id="284" r:id="rId8"/>
    <p:sldId id="281" r:id="rId9"/>
    <p:sldId id="282" r:id="rId10"/>
    <p:sldId id="285" r:id="rId11"/>
    <p:sldId id="286" r:id="rId12"/>
    <p:sldId id="288" r:id="rId13"/>
    <p:sldId id="289" r:id="rId14"/>
    <p:sldId id="287" r:id="rId15"/>
    <p:sldId id="269" r:id="rId16"/>
    <p:sldId id="277" r:id="rId17"/>
    <p:sldId id="265" r:id="rId18"/>
  </p:sldIdLst>
  <p:sldSz cx="9144000" cy="6858000" type="screen4x3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entury Schoolbook" pitchFamily="18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CDFF"/>
    <a:srgbClr val="CCFF99"/>
    <a:srgbClr val="FF5050"/>
    <a:srgbClr val="FFCC00"/>
    <a:srgbClr val="0000FF"/>
    <a:srgbClr val="1D25C1"/>
    <a:srgbClr val="00FF00"/>
    <a:srgbClr val="FF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95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A8EC689C-4231-4717-A160-FB79997ED99E}" type="datetimeFigureOut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8B513D8B-9356-43E2-9C43-60A041293B1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38444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13D8B-9356-43E2-9C43-60A041293B18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6144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13D8B-9356-43E2-9C43-60A041293B18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044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矩形 4"/>
          <p:cNvSpPr/>
          <p:nvPr/>
        </p:nvSpPr>
        <p:spPr bwMode="auto">
          <a:xfrm>
            <a:off x="276227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矩形 5"/>
          <p:cNvSpPr/>
          <p:nvPr/>
        </p:nvSpPr>
        <p:spPr bwMode="auto">
          <a:xfrm>
            <a:off x="990601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矩形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9113839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7" name="橢圓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8" name="橢圓 17"/>
          <p:cNvSpPr/>
          <p:nvPr/>
        </p:nvSpPr>
        <p:spPr bwMode="auto">
          <a:xfrm>
            <a:off x="1309690" y="4867275"/>
            <a:ext cx="641351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1090613" y="5500690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663702" y="5788025"/>
            <a:ext cx="274639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21" name="橢圓 20"/>
          <p:cNvSpPr/>
          <p:nvPr/>
        </p:nvSpPr>
        <p:spPr>
          <a:xfrm>
            <a:off x="1905000" y="4495802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22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B9DEF-04F6-493F-B261-B09E5F1F3E5B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23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7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4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90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DDE78-EE19-4EF3-8770-E9523E1748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2367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BC7F3-B3E8-44A9-BFFE-D30E713CC7C7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E73A1-81E4-465A-8138-99BC018E9AB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3218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04350-3935-4D89-A7D0-A4CB7522530C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BFA70-D28E-43D4-86D1-9E8018836F9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778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D1A574-2E99-4980-A07A-0F25C5E7066A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5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4476817-F6EF-4448-A771-A97FE5BED5A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6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213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矩形 4"/>
          <p:cNvSpPr/>
          <p:nvPr/>
        </p:nvSpPr>
        <p:spPr bwMode="auto">
          <a:xfrm>
            <a:off x="276227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6" name="矩形 5"/>
          <p:cNvSpPr/>
          <p:nvPr/>
        </p:nvSpPr>
        <p:spPr bwMode="auto">
          <a:xfrm>
            <a:off x="990601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7" name="矩形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4" name="橢圓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5" name="橢圓 14"/>
          <p:cNvSpPr/>
          <p:nvPr/>
        </p:nvSpPr>
        <p:spPr bwMode="auto">
          <a:xfrm>
            <a:off x="1323976" y="4867275"/>
            <a:ext cx="642939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6" name="橢圓 15"/>
          <p:cNvSpPr/>
          <p:nvPr/>
        </p:nvSpPr>
        <p:spPr bwMode="auto">
          <a:xfrm>
            <a:off x="1090613" y="5500690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7" name="橢圓 16"/>
          <p:cNvSpPr/>
          <p:nvPr/>
        </p:nvSpPr>
        <p:spPr bwMode="auto">
          <a:xfrm>
            <a:off x="1663702" y="5791200"/>
            <a:ext cx="274639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8" name="橢圓 17"/>
          <p:cNvSpPr/>
          <p:nvPr/>
        </p:nvSpPr>
        <p:spPr bwMode="auto">
          <a:xfrm>
            <a:off x="1879600" y="4479927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D7443-C5DB-4DC8-9CE4-39AE60129025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21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2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2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39851" y="4929190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016D4-4678-4FF6-9BCA-5AF101CCA57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1150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EBAEB-6B57-4EE4-A15F-44FFA7BE32FF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44837-C0A7-452E-90F9-8A3CFB30DA5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900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72AE7-6D58-46AB-9E79-4F35F1588BE0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8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55CE7-5DA8-4D85-B969-C50CDB3FAD0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535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B7E479D-C020-4C4E-B322-D6836200BD97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4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D6BA020-7E1A-49C8-AA1C-FB2ABB3E6C9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5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4360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2E339-3E52-47A2-A9F0-E8630A49C9BE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E8A27-4701-4317-99C4-E13EADF733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0059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直線接點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7" name="直線接點 17"/>
          <p:cNvSpPr>
            <a:spLocks noChangeShapeType="1"/>
          </p:cNvSpPr>
          <p:nvPr/>
        </p:nvSpPr>
        <p:spPr bwMode="auto">
          <a:xfrm>
            <a:off x="6192839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" name="直線接點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0" name="直線接點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8156577" y="5715002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1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2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B67B1A1-1029-4B4D-B089-D1DD47FF6899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13" name="投影片編號版面配置區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B15E1D4-B9F8-4EDF-882C-CEA8E22CCD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4" name="頁尾版面配置區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7331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8156577" y="5715002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7" name="直線接點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" name="矩形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9" name="直線接點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1" name="直線接點 23"/>
          <p:cNvSpPr>
            <a:spLocks noChangeShapeType="1"/>
          </p:cNvSpPr>
          <p:nvPr/>
        </p:nvSpPr>
        <p:spPr bwMode="auto">
          <a:xfrm>
            <a:off x="6192839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9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228D589-A955-483E-8756-0C2425DCAA2A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13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8ABA7C8-28EB-4BE9-A945-CD5008D6E35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4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360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28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046" y="1081883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C8E7B91-4671-4C97-9B77-95B6CF6FF9D0}" type="datetime1">
              <a:rPr lang="zh-TW" altLang="en-US"/>
              <a:pPr>
                <a:defRPr/>
              </a:pPr>
              <a:t>2025/12/9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6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32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1034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8156577" y="5715002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588" y="5734051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7D2C31E-AD5A-4B23-92D7-BB6A62B2AE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0" r:id="rId4"/>
    <p:sldLayoutId id="2147483951" r:id="rId5"/>
    <p:sldLayoutId id="2147483958" r:id="rId6"/>
    <p:sldLayoutId id="2147483952" r:id="rId7"/>
    <p:sldLayoutId id="2147483959" r:id="rId8"/>
    <p:sldLayoutId id="2147483960" r:id="rId9"/>
    <p:sldLayoutId id="2147483953" r:id="rId10"/>
    <p:sldLayoutId id="214748395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charset="-12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.tw/url?sa=i&amp;rct=j&amp;q=&amp;esrc=s&amp;source=images&amp;cd=&amp;cad=rja&amp;uact=8&amp;ved=2ahUKEwid0tPR-ZraAhVDH5QKHXFqAq4QjRx6BAgAEAU&amp;url=https://www.slideshare.net/ntuchnl/ss-14026251&amp;psig=AOvVaw3ISIO32lgzA3Ef78PFr4fl&amp;ust=1522736477211565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5679888" cy="424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27072" y="627921"/>
            <a:ext cx="6119813" cy="1629933"/>
          </a:xfrm>
          <a:prstGeom prst="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中華科技</a:t>
            </a:r>
            <a:r>
              <a:rPr kumimoji="0"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</a:t>
            </a:r>
            <a:endParaRPr kumimoji="0"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圖書館電子資源</a:t>
            </a:r>
            <a:endParaRPr kumimoji="0"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427985" y="5805266"/>
            <a:ext cx="4595163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中華科大高教深耕計畫</a:t>
            </a:r>
            <a:r>
              <a:rPr lang="en-US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子計畫</a:t>
            </a:r>
            <a:r>
              <a:rPr lang="en-US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A22</a:t>
            </a:r>
            <a:r>
              <a:rPr lang="zh-TW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zh-TW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名稱：資訊</a:t>
            </a:r>
            <a:r>
              <a:rPr lang="zh-TW" altLang="zh-TW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素養</a:t>
            </a:r>
            <a:r>
              <a:rPr lang="zh-TW" altLang="en-US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0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   </a:t>
            </a:r>
            <a:r>
              <a:rPr lang="zh-TW" altLang="en-US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數位</a:t>
            </a:r>
            <a:r>
              <a:rPr lang="zh-TW" altLang="en-US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閱讀</a:t>
            </a:r>
            <a:endParaRPr lang="zh-TW" altLang="en-US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688980" y="404666"/>
            <a:ext cx="4685898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學校圖書館</a:t>
            </a:r>
            <a:r>
              <a:rPr lang="zh-TW" altLang="en-US" sz="39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的電子書</a:t>
            </a:r>
            <a:endParaRPr lang="zh-TW" altLang="en-US" sz="39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1" t="8355" r="48073" b="58047"/>
          <a:stretch/>
        </p:blipFill>
        <p:spPr bwMode="auto">
          <a:xfrm>
            <a:off x="755576" y="1315476"/>
            <a:ext cx="7344816" cy="4993846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向左箭號 8"/>
          <p:cNvSpPr/>
          <p:nvPr/>
        </p:nvSpPr>
        <p:spPr>
          <a:xfrm>
            <a:off x="4139953" y="4221088"/>
            <a:ext cx="720079" cy="2880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755578" y="1315476"/>
            <a:ext cx="2276353" cy="499384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508104" y="1314000"/>
            <a:ext cx="2592288" cy="499384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3031931" y="1314001"/>
            <a:ext cx="2764207" cy="158417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890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0" t="15917" r="23639" b="8682"/>
          <a:stretch/>
        </p:blipFill>
        <p:spPr bwMode="auto">
          <a:xfrm>
            <a:off x="467544" y="1178753"/>
            <a:ext cx="4752528" cy="5346592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 descr="http://cust.ebook.hyread.com.tw/Template/RWD3.0/images/hyread-logo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1340768"/>
            <a:ext cx="2977691" cy="61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210.243.166.93/libnew/images/header/udn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694" y="2595088"/>
            <a:ext cx="3208312" cy="83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9" descr="「iread ebook」的圖片搜尋結果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1" t="32882" r="6314" b="33559"/>
          <a:stretch/>
        </p:blipFill>
        <p:spPr bwMode="auto">
          <a:xfrm>
            <a:off x="5364089" y="4077074"/>
            <a:ext cx="3173067" cy="42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向左箭號 8"/>
          <p:cNvSpPr/>
          <p:nvPr/>
        </p:nvSpPr>
        <p:spPr>
          <a:xfrm flipH="1">
            <a:off x="152400" y="4581160"/>
            <a:ext cx="891208" cy="2880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左箭號 9"/>
          <p:cNvSpPr/>
          <p:nvPr/>
        </p:nvSpPr>
        <p:spPr>
          <a:xfrm flipH="1">
            <a:off x="168416" y="5229232"/>
            <a:ext cx="800400" cy="2880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左箭號 10"/>
          <p:cNvSpPr/>
          <p:nvPr/>
        </p:nvSpPr>
        <p:spPr>
          <a:xfrm flipH="1">
            <a:off x="107504" y="5877304"/>
            <a:ext cx="648000" cy="2880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84" name="Picture 12" descr="「中華數字書苑」的圖片搜尋結果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0" r="70549" b="76145"/>
          <a:stretch/>
        </p:blipFill>
        <p:spPr bwMode="auto">
          <a:xfrm>
            <a:off x="5466040" y="5059303"/>
            <a:ext cx="2386823" cy="91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395608" y="216224"/>
            <a:ext cx="554510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學校圖書館</a:t>
            </a:r>
            <a:r>
              <a:rPr lang="zh-TW" altLang="en-US" sz="38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的電子書平台</a:t>
            </a:r>
            <a:endParaRPr lang="zh-TW" altLang="en-US" sz="38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448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3" t="7916" r="26190" b="15257"/>
          <a:stretch/>
        </p:blipFill>
        <p:spPr bwMode="auto">
          <a:xfrm>
            <a:off x="251520" y="116632"/>
            <a:ext cx="840502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1880" y="694437"/>
            <a:ext cx="2954655" cy="646331"/>
          </a:xfrm>
          <a:prstGeom prst="rect">
            <a:avLst/>
          </a:prstGeom>
          <a:solidFill>
            <a:srgbClr val="FFCDFF"/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帳號</a:t>
            </a:r>
            <a:r>
              <a:rPr lang="zh-TW" altLang="en-US" b="1" dirty="0"/>
              <a:t>：學</a:t>
            </a:r>
            <a:r>
              <a:rPr lang="zh-TW" altLang="en-US" b="1" dirty="0" smtClean="0"/>
              <a:t>號</a:t>
            </a:r>
            <a:endParaRPr lang="en-US" altLang="zh-TW" b="1" dirty="0" smtClean="0"/>
          </a:p>
          <a:p>
            <a:r>
              <a:rPr lang="zh-TW" altLang="en-US" b="1" dirty="0" smtClean="0"/>
              <a:t>密碼：身分證字號（預設）</a:t>
            </a:r>
            <a:endParaRPr lang="zh-TW" altLang="en-US" b="1" dirty="0"/>
          </a:p>
        </p:txBody>
      </p:sp>
      <p:sp>
        <p:nvSpPr>
          <p:cNvPr id="6" name="矩形 5"/>
          <p:cNvSpPr/>
          <p:nvPr/>
        </p:nvSpPr>
        <p:spPr>
          <a:xfrm>
            <a:off x="251520" y="2132856"/>
            <a:ext cx="4248472" cy="446449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012160" y="2278613"/>
            <a:ext cx="1368152" cy="446449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578808" y="4509119"/>
            <a:ext cx="1368152" cy="223398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4535996" y="3428999"/>
            <a:ext cx="720080" cy="576064"/>
          </a:xfrm>
          <a:prstGeom prst="ellipse">
            <a:avLst/>
          </a:prstGeom>
          <a:noFill/>
          <a:ln w="508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270940" y="13918"/>
            <a:ext cx="720080" cy="576064"/>
          </a:xfrm>
          <a:prstGeom prst="ellipse">
            <a:avLst/>
          </a:prstGeom>
          <a:noFill/>
          <a:ln w="508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87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4" t="8469" r="25237" b="15363"/>
          <a:stretch/>
        </p:blipFill>
        <p:spPr bwMode="auto">
          <a:xfrm>
            <a:off x="179512" y="116632"/>
            <a:ext cx="7928933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5796136" y="116632"/>
            <a:ext cx="936104" cy="18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699792" y="476672"/>
            <a:ext cx="263726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帳號 </a:t>
            </a:r>
            <a:r>
              <a:rPr lang="en-US" altLang="zh-TW" b="1" dirty="0" smtClean="0"/>
              <a:t>:</a:t>
            </a:r>
            <a:r>
              <a:rPr lang="zh-TW" altLang="en-US" b="1" dirty="0" smtClean="0"/>
              <a:t> 學號</a:t>
            </a:r>
            <a:endParaRPr lang="en-US" altLang="zh-TW" b="1" dirty="0" smtClean="0"/>
          </a:p>
          <a:p>
            <a:r>
              <a:rPr lang="zh-TW" altLang="en-US" b="1" dirty="0" smtClean="0"/>
              <a:t>密碼 </a:t>
            </a:r>
            <a:r>
              <a:rPr lang="en-US" altLang="zh-TW" b="1" dirty="0" smtClean="0"/>
              <a:t>:</a:t>
            </a:r>
            <a:r>
              <a:rPr lang="zh-TW" altLang="en-US" b="1" dirty="0" smtClean="0"/>
              <a:t> 身分證字號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預設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095755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  <p:pic>
        <p:nvPicPr>
          <p:cNvPr id="4098" name="Picture 2" descr="ãæºè²¡æ¬ å½±å°ãçåçæå°çµæ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2" b="2621"/>
          <a:stretch/>
        </p:blipFill>
        <p:spPr bwMode="auto">
          <a:xfrm>
            <a:off x="1691680" y="0"/>
            <a:ext cx="5040000" cy="684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95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51782AE-3E39-4A49-B582-A06A6D696E17}" type="slidenum">
              <a:rPr lang="zh-TW" altLang="en-US" sz="1400" smtClean="0">
                <a:solidFill>
                  <a:srgbClr val="FFFF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lang="zh-TW" altLang="en-US" sz="1400" smtClean="0">
              <a:solidFill>
                <a:srgbClr val="FFFFFF"/>
              </a:solidFill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395289" y="188915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dirty="0">
                <a:latin typeface="華康中黑體" pitchFamily="49" charset="-120"/>
                <a:ea typeface="華康中黑體" pitchFamily="49" charset="-120"/>
              </a:rPr>
              <a:t>圖</a:t>
            </a:r>
          </a:p>
        </p:txBody>
      </p:sp>
      <p:sp>
        <p:nvSpPr>
          <p:cNvPr id="6" name="圓角矩形 5"/>
          <p:cNvSpPr/>
          <p:nvPr/>
        </p:nvSpPr>
        <p:spPr>
          <a:xfrm rot="396006">
            <a:off x="1403352" y="687389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atin typeface="華康中黑體" pitchFamily="49" charset="-120"/>
                <a:ea typeface="華康中黑體" pitchFamily="49" charset="-120"/>
              </a:rPr>
              <a:t>書</a:t>
            </a:r>
          </a:p>
        </p:txBody>
      </p:sp>
      <p:sp>
        <p:nvSpPr>
          <p:cNvPr id="7" name="圓角矩形 6"/>
          <p:cNvSpPr/>
          <p:nvPr/>
        </p:nvSpPr>
        <p:spPr>
          <a:xfrm rot="21386888">
            <a:off x="2484437" y="404813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atin typeface="華康中黑體" pitchFamily="49" charset="-120"/>
                <a:ea typeface="華康中黑體" pitchFamily="49" charset="-120"/>
              </a:rPr>
              <a:t>館</a:t>
            </a:r>
          </a:p>
        </p:txBody>
      </p:sp>
      <p:sp>
        <p:nvSpPr>
          <p:cNvPr id="8" name="圓角矩形 7"/>
          <p:cNvSpPr/>
          <p:nvPr/>
        </p:nvSpPr>
        <p:spPr>
          <a:xfrm rot="596645">
            <a:off x="3492501" y="1063625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atin typeface="華康中黑體" pitchFamily="49" charset="-120"/>
                <a:ea typeface="華康中黑體" pitchFamily="49" charset="-120"/>
              </a:rPr>
              <a:t>禮</a:t>
            </a:r>
          </a:p>
        </p:txBody>
      </p:sp>
      <p:sp>
        <p:nvSpPr>
          <p:cNvPr id="9" name="圓角矩形 8"/>
          <p:cNvSpPr/>
          <p:nvPr/>
        </p:nvSpPr>
        <p:spPr>
          <a:xfrm rot="21386888">
            <a:off x="4462464" y="369890"/>
            <a:ext cx="1223963" cy="1152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atin typeface="華康中黑體" pitchFamily="49" charset="-120"/>
                <a:ea typeface="華康中黑體" pitchFamily="49" charset="-120"/>
              </a:rPr>
              <a:t>儀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95290" y="2376489"/>
            <a:ext cx="7921625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kumimoji="0" lang="zh-TW" altLang="en-US" sz="3600" dirty="0">
                <a:latin typeface="華康儷細黑" pitchFamily="49" charset="-120"/>
                <a:ea typeface="華康儷細黑" pitchFamily="49" charset="-120"/>
              </a:rPr>
              <a:t> 請</a:t>
            </a: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輕聲細語，維護寧靜的閱讀環境</a:t>
            </a:r>
            <a:endParaRPr kumimoji="0" lang="en-US" altLang="zh-TW" sz="3400" dirty="0">
              <a:latin typeface="華康儷細黑" pitchFamily="49" charset="-120"/>
              <a:ea typeface="華康儷細黑" pitchFamily="49" charset="-120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 手機請轉震動模式，並輕聲應答</a:t>
            </a:r>
            <a:endParaRPr kumimoji="0" lang="en-US" altLang="zh-TW" sz="3400" dirty="0">
              <a:latin typeface="華康儷細黑" pitchFamily="49" charset="-120"/>
              <a:ea typeface="華康儷細黑" pitchFamily="49" charset="-120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 飲料與食物當然不適合帶進圖書館，</a:t>
            </a:r>
            <a:endParaRPr kumimoji="0" lang="en-US" altLang="zh-TW" sz="3400" dirty="0">
              <a:latin typeface="華康儷細黑" pitchFamily="49" charset="-120"/>
              <a:ea typeface="華康儷細黑" pitchFamily="49" charset="-12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  </a:t>
            </a:r>
            <a:r>
              <a:rPr kumimoji="0" lang="zh-TW" altLang="en-US" sz="5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細黑" pitchFamily="49" charset="-120"/>
                <a:ea typeface="華康儷細黑" pitchFamily="49" charset="-120"/>
              </a:rPr>
              <a:t>書香</a:t>
            </a:r>
            <a:r>
              <a:rPr kumimoji="0" lang="zh-TW" altLang="en-US" sz="4000" b="1" i="1" dirty="0">
                <a:solidFill>
                  <a:srgbClr val="C00000"/>
                </a:solidFill>
                <a:latin typeface="華康儷細黑" pitchFamily="49" charset="-120"/>
                <a:ea typeface="華康儷細黑" pitchFamily="49" charset="-120"/>
              </a:rPr>
              <a:t> </a:t>
            </a:r>
            <a:r>
              <a:rPr kumimoji="0" lang="zh-TW" altLang="en-US" sz="3400" dirty="0">
                <a:latin typeface="華康儷細黑" pitchFamily="49" charset="-120"/>
                <a:ea typeface="華康儷細黑" pitchFamily="49" charset="-120"/>
              </a:rPr>
              <a:t>應是圖書館唯一的氣味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767809" y="548680"/>
            <a:ext cx="74045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大學生資訊素養能力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)-</a:t>
            </a:r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後測</a:t>
            </a:r>
            <a:endParaRPr lang="zh-TW" altLang="en-US" sz="4000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18868" y="5000689"/>
            <a:ext cx="432048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您檢視經過課程講習，對圖書館電子資源的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了解程度，並透過問卷結果協助館員安排更符合學生需求的推廣活動內容。</a:t>
            </a:r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772816"/>
            <a:ext cx="2867000" cy="272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59632" y="884327"/>
            <a:ext cx="7488832" cy="240065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5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eestyle Script" pitchFamily="66" charset="0"/>
                <a:ea typeface="+mn-ea"/>
              </a:rPr>
              <a:t>Always Open</a:t>
            </a:r>
            <a:endParaRPr kumimoji="0" lang="zh-TW" altLang="en-US" sz="15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eestyle Script" pitchFamily="66" charset="0"/>
              <a:ea typeface="+mn-ea"/>
            </a:endParaRPr>
          </a:p>
        </p:txBody>
      </p:sp>
      <p:sp>
        <p:nvSpPr>
          <p:cNvPr id="18435" name="文字方塊 1"/>
          <p:cNvSpPr txBox="1">
            <a:spLocks noChangeArrowheads="1"/>
          </p:cNvSpPr>
          <p:nvPr/>
        </p:nvSpPr>
        <p:spPr bwMode="auto">
          <a:xfrm>
            <a:off x="2987824" y="3709481"/>
            <a:ext cx="59046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6000" dirty="0">
                <a:solidFill>
                  <a:srgbClr val="00B0F0"/>
                </a:solidFill>
                <a:latin typeface="華康少女文字W7" pitchFamily="81" charset="-120"/>
                <a:ea typeface="華康少女文字W7" pitchFamily="81" charset="-120"/>
              </a:rPr>
              <a:t>圖書館歡迎您</a:t>
            </a:r>
            <a:r>
              <a:rPr kumimoji="0" lang="en-US" altLang="zh-TW" sz="6000" dirty="0">
                <a:solidFill>
                  <a:srgbClr val="00B0F0"/>
                </a:solidFill>
                <a:latin typeface="華康少女文字W7" pitchFamily="81" charset="-120"/>
                <a:ea typeface="華康少女文字W7" pitchFamily="81" charset="-120"/>
              </a:rPr>
              <a:t>…</a:t>
            </a:r>
            <a:endParaRPr kumimoji="0" lang="zh-TW" altLang="en-US" sz="6000" dirty="0">
              <a:solidFill>
                <a:srgbClr val="00B0F0"/>
              </a:solidFill>
              <a:latin typeface="華康少女文字W7" pitchFamily="81" charset="-120"/>
              <a:ea typeface="華康少女文字W7" pitchFamily="81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779864" y="560874"/>
            <a:ext cx="74045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大學生資訊素養能力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r>
              <a:rPr lang="en-US" altLang="zh-TW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)-</a:t>
            </a:r>
            <a:r>
              <a:rPr lang="zh-TW" altLang="en-US" sz="40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前測</a:t>
            </a:r>
            <a:endParaRPr lang="zh-TW" altLang="en-US" sz="4000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267744" y="5000689"/>
            <a:ext cx="432048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協助您自我檢視對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圖書館電子資源的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了解程度，並透過問卷結果協助館員安排更符合學生需求的推廣活動內容。</a:t>
            </a:r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88840"/>
            <a:ext cx="2799754" cy="251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2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圖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5317"/>
            <a:ext cx="5926139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弧形 3"/>
          <p:cNvSpPr/>
          <p:nvPr/>
        </p:nvSpPr>
        <p:spPr>
          <a:xfrm>
            <a:off x="-3132856" y="-3267744"/>
            <a:ext cx="9433048" cy="8496944"/>
          </a:xfrm>
          <a:prstGeom prst="arc">
            <a:avLst>
              <a:gd name="adj1" fmla="val 1632"/>
              <a:gd name="adj2" fmla="val 5418825"/>
            </a:avLst>
          </a:prstGeom>
          <a:noFill/>
          <a:ln w="38100">
            <a:gradFill>
              <a:gsLst>
                <a:gs pos="0">
                  <a:srgbClr val="FF0000"/>
                </a:gs>
                <a:gs pos="51000">
                  <a:srgbClr val="FFFF00"/>
                </a:gs>
                <a:gs pos="70000">
                  <a:srgbClr val="FF0300"/>
                </a:gs>
                <a:gs pos="100000">
                  <a:srgbClr val="FF0000"/>
                </a:gs>
              </a:gsLst>
              <a:lin ang="5400000" scaled="0"/>
            </a:gra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套索 9"/>
          <p:cNvSpPr/>
          <p:nvPr/>
        </p:nvSpPr>
        <p:spPr>
          <a:xfrm>
            <a:off x="4860032" y="3493130"/>
            <a:ext cx="720725" cy="576263"/>
          </a:xfrm>
          <a:prstGeom prst="chor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5482952" y="3523076"/>
            <a:ext cx="333752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300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華康POP1體W9" pitchFamily="81" charset="-120"/>
                <a:ea typeface="華康POP1體W9" pitchFamily="81" charset="-12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400" b="1" dirty="0" smtClean="0"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什麼</a:t>
            </a:r>
            <a:r>
              <a:rPr kumimoji="0" lang="zh-TW" altLang="en-US" sz="3400" b="1" dirty="0"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是電子資源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469404" y="4539517"/>
            <a:ext cx="304948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300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華康POP1體W9" pitchFamily="81" charset="-120"/>
                <a:ea typeface="華康POP1體W9" pitchFamily="81" charset="-12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400" b="1" dirty="0"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常用電子資源</a:t>
            </a:r>
          </a:p>
        </p:txBody>
      </p:sp>
      <p:sp>
        <p:nvSpPr>
          <p:cNvPr id="16" name="套索 15"/>
          <p:cNvSpPr/>
          <p:nvPr/>
        </p:nvSpPr>
        <p:spPr>
          <a:xfrm>
            <a:off x="3779912" y="4271031"/>
            <a:ext cx="720725" cy="576262"/>
          </a:xfrm>
          <a:prstGeom prst="chor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9232" name="投影片編號版面配置區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FAEC0CA7-F171-4C88-B7CD-661C40E27C64}" type="slidenum">
              <a:rPr lang="zh-TW" altLang="en-US" sz="1400" smtClean="0">
                <a:solidFill>
                  <a:srgbClr val="FFFF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zh-TW" altLang="en-US" sz="140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投影片編號版面配置區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537D12A7-1941-4EA8-8451-94D1E78E1FC3}" type="slidenum">
              <a:rPr lang="zh-TW" altLang="en-US" sz="1400" smtClean="0">
                <a:solidFill>
                  <a:srgbClr val="FFFF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lang="zh-TW" altLang="en-US" sz="1400" smtClean="0">
              <a:solidFill>
                <a:srgbClr val="FFFFFF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11562" y="493527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什麼是電子資源</a:t>
            </a:r>
            <a:endParaRPr lang="zh-TW" altLang="en-US" sz="4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83568" y="1556794"/>
            <a:ext cx="6120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zh-TW" altLang="en-US" sz="2000" dirty="0"/>
              <a:t>儲存在網路上數位化</a:t>
            </a:r>
            <a:r>
              <a:rPr lang="zh-TW" altLang="en-US" sz="2000" dirty="0" smtClean="0"/>
              <a:t>的學位論文、電子期刊、新聞或</a:t>
            </a:r>
            <a:r>
              <a:rPr lang="zh-TW" altLang="en-US" sz="2000" dirty="0"/>
              <a:t>電子</a:t>
            </a:r>
            <a:r>
              <a:rPr lang="zh-TW" altLang="en-US" sz="2000" dirty="0" smtClean="0"/>
              <a:t>書，經過匯集、整理後，分為三大類</a:t>
            </a:r>
            <a:r>
              <a:rPr lang="zh-TW" altLang="en-US" sz="2000" dirty="0" smtClean="0">
                <a:latin typeface="新細明體"/>
                <a:ea typeface="新細明體"/>
              </a:rPr>
              <a:t>：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r>
              <a:rPr lang="zh-TW" altLang="en-US" sz="2000" dirty="0" smtClean="0">
                <a:latin typeface="新細明體"/>
                <a:ea typeface="新細明體"/>
              </a:rPr>
              <a:t>電子資料庫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r>
              <a:rPr lang="zh-TW" altLang="en-US" sz="2000" dirty="0">
                <a:latin typeface="新細明體"/>
                <a:ea typeface="新細明體"/>
              </a:rPr>
              <a:t>電子</a:t>
            </a:r>
            <a:r>
              <a:rPr lang="zh-TW" altLang="en-US" sz="2000" dirty="0" smtClean="0">
                <a:latin typeface="新細明體"/>
                <a:ea typeface="新細明體"/>
              </a:rPr>
              <a:t>期刊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r>
              <a:rPr lang="zh-TW" altLang="en-US" sz="2000" dirty="0">
                <a:latin typeface="新細明體"/>
                <a:ea typeface="新細明體"/>
              </a:rPr>
              <a:t>電子書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endParaRPr lang="zh-TW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2515243" y="3816963"/>
            <a:ext cx="5472608" cy="16312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3000"/>
              </a:lnSpc>
              <a:spcAft>
                <a:spcPts val="0"/>
              </a:spcAft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使用時機：</a:t>
            </a:r>
          </a:p>
          <a:p>
            <a:pPr marL="285750" lvl="1" indent="-285750" eaLnBrk="1" fontAlgn="auto" hangingPunct="1">
              <a:lnSpc>
                <a:spcPts val="3000"/>
              </a:lnSpc>
              <a:spcAft>
                <a:spcPts val="0"/>
              </a:spcAft>
              <a:buSzPct val="50000"/>
              <a:buFont typeface="Wingdings" panose="05000000000000000000" pitchFamily="2" charset="2"/>
              <a:buChar char="l"/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想蒐集某主題的文章，卻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不知道登在哪份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期刊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上？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1" indent="-285750" eaLnBrk="1" fontAlgn="auto" hangingPunct="1">
              <a:lnSpc>
                <a:spcPts val="3000"/>
              </a:lnSpc>
              <a:spcAft>
                <a:spcPts val="0"/>
              </a:spcAft>
              <a:buSzPct val="50000"/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幾年前發生的新聞，卻在新聞網站上找不到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1" indent="-285750" eaLnBrk="1" fontAlgn="auto" hangingPunct="1">
              <a:lnSpc>
                <a:spcPts val="3000"/>
              </a:lnSpc>
              <a:spcAft>
                <a:spcPts val="0"/>
              </a:spcAft>
              <a:buSzPct val="50000"/>
              <a:buFont typeface="Wingdings" panose="05000000000000000000" pitchFamily="2" charset="2"/>
              <a:buChar char="l"/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想要找到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全文，學校圖書館卻沒有紙本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611562" y="493527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電子資料庫類型</a:t>
            </a:r>
            <a:endParaRPr lang="zh-TW" altLang="en-US" sz="4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7544" y="1556793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TW" sz="2000" dirty="0" smtClean="0">
                <a:latin typeface="新細明體"/>
                <a:ea typeface="新細明體"/>
              </a:rPr>
              <a:t>1.</a:t>
            </a:r>
            <a:r>
              <a:rPr lang="zh-TW" altLang="en-US" sz="2000" dirty="0" smtClean="0">
                <a:latin typeface="新細明體"/>
                <a:ea typeface="新細明體"/>
              </a:rPr>
              <a:t> 綜合型：含各資料類型，如期刊論文、學位論文、會議論文、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en-US" altLang="zh-TW" sz="2000" dirty="0">
                <a:latin typeface="新細明體"/>
                <a:ea typeface="新細明體"/>
              </a:rPr>
              <a:t> </a:t>
            </a:r>
            <a:r>
              <a:rPr lang="en-US" altLang="zh-TW" sz="2000" dirty="0" smtClean="0">
                <a:latin typeface="新細明體"/>
                <a:ea typeface="新細明體"/>
              </a:rPr>
              <a:t>                  </a:t>
            </a:r>
            <a:r>
              <a:rPr lang="zh-TW" altLang="en-US" sz="2000" dirty="0" smtClean="0">
                <a:latin typeface="新細明體"/>
                <a:ea typeface="新細明體"/>
              </a:rPr>
              <a:t>電子書等。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zh-TW" altLang="en-US" sz="2000" dirty="0">
                <a:latin typeface="新細明體"/>
                <a:ea typeface="新細明體"/>
              </a:rPr>
              <a:t>　</a:t>
            </a:r>
            <a:r>
              <a:rPr lang="zh-TW" altLang="en-US" sz="2000" dirty="0" smtClean="0">
                <a:latin typeface="新細明體"/>
                <a:ea typeface="新細明體"/>
              </a:rPr>
              <a:t>　　　　例如：</a:t>
            </a:r>
            <a:endParaRPr lang="en-US" altLang="zh-TW" sz="2000" dirty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en-US" altLang="zh-TW" sz="2000" dirty="0" smtClean="0">
                <a:latin typeface="新細明體"/>
                <a:ea typeface="新細明體"/>
              </a:rPr>
              <a:t>2.</a:t>
            </a:r>
            <a:r>
              <a:rPr lang="zh-TW" altLang="en-US" sz="2000" dirty="0" smtClean="0">
                <a:latin typeface="新細明體"/>
                <a:ea typeface="新細明體"/>
              </a:rPr>
              <a:t> 特定類型：只有單一資料類型，</a:t>
            </a:r>
            <a:r>
              <a:rPr lang="zh-TW" altLang="en-US" sz="2000" dirty="0">
                <a:latin typeface="新細明體"/>
                <a:ea typeface="新細明體"/>
              </a:rPr>
              <a:t>如學位論文資料庫</a:t>
            </a:r>
            <a:r>
              <a:rPr lang="zh-TW" altLang="en-US" sz="2000" dirty="0" smtClean="0">
                <a:latin typeface="新細明體"/>
                <a:ea typeface="新細明體"/>
              </a:rPr>
              <a:t>、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en-US" altLang="zh-TW" sz="2000" dirty="0">
                <a:latin typeface="新細明體"/>
                <a:ea typeface="新細明體"/>
              </a:rPr>
              <a:t> </a:t>
            </a:r>
            <a:r>
              <a:rPr lang="en-US" altLang="zh-TW" sz="2000" dirty="0" smtClean="0">
                <a:latin typeface="新細明體"/>
                <a:ea typeface="新細明體"/>
              </a:rPr>
              <a:t>                      </a:t>
            </a:r>
            <a:r>
              <a:rPr lang="zh-TW" altLang="en-US" sz="2000" dirty="0" smtClean="0">
                <a:latin typeface="新細明體"/>
                <a:ea typeface="新細明體"/>
              </a:rPr>
              <a:t>新聞</a:t>
            </a:r>
            <a:r>
              <a:rPr lang="zh-TW" altLang="en-US" sz="2000" dirty="0">
                <a:latin typeface="新細明體"/>
                <a:ea typeface="新細明體"/>
              </a:rPr>
              <a:t>資料庫</a:t>
            </a:r>
            <a:r>
              <a:rPr lang="zh-TW" altLang="en-US" sz="2000" dirty="0" smtClean="0">
                <a:latin typeface="新細明體"/>
                <a:ea typeface="新細明體"/>
              </a:rPr>
              <a:t>、期刊論文資料庫、電子雜誌等。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>
              <a:lnSpc>
                <a:spcPts val="3600"/>
              </a:lnSpc>
            </a:pPr>
            <a:r>
              <a:rPr lang="zh-TW" altLang="en-US" sz="2000" dirty="0">
                <a:latin typeface="新細明體"/>
                <a:ea typeface="新細明體"/>
              </a:rPr>
              <a:t> </a:t>
            </a:r>
            <a:r>
              <a:rPr lang="zh-TW" altLang="en-US" sz="2000" dirty="0" smtClean="0">
                <a:latin typeface="新細明體"/>
                <a:ea typeface="新細明體"/>
              </a:rPr>
              <a:t>                      例如：</a:t>
            </a:r>
            <a:endParaRPr lang="en-US" altLang="zh-TW" sz="2000" dirty="0" smtClean="0">
              <a:latin typeface="新細明體"/>
              <a:ea typeface="新細明體"/>
            </a:endParaRPr>
          </a:p>
          <a:p>
            <a:pPr marL="457200" indent="-457200">
              <a:lnSpc>
                <a:spcPts val="3600"/>
              </a:lnSpc>
              <a:buAutoNum type="arabicPeriod"/>
            </a:pPr>
            <a:endParaRPr lang="zh-TW" altLang="en-US" sz="2000" dirty="0"/>
          </a:p>
        </p:txBody>
      </p:sp>
      <p:pic>
        <p:nvPicPr>
          <p:cNvPr id="3074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263" y="2594805"/>
            <a:ext cx="3867151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elib.infolinker.com.tw/src/hbr/images/hbr-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374211"/>
            <a:ext cx="3273091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t="14720" r="56326" b="19760"/>
          <a:stretch/>
        </p:blipFill>
        <p:spPr>
          <a:xfrm>
            <a:off x="3086883" y="5304234"/>
            <a:ext cx="3174032" cy="85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688980" y="404665"/>
            <a:ext cx="5686172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學校圖書館的電子資料庫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1" t="8355" r="48073" b="58047"/>
          <a:stretch/>
        </p:blipFill>
        <p:spPr bwMode="auto">
          <a:xfrm>
            <a:off x="755576" y="1315476"/>
            <a:ext cx="7344816" cy="4993846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向左箭號 8"/>
          <p:cNvSpPr/>
          <p:nvPr/>
        </p:nvSpPr>
        <p:spPr>
          <a:xfrm>
            <a:off x="4455093" y="3356992"/>
            <a:ext cx="620963" cy="2880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55578" y="1315476"/>
            <a:ext cx="2276353" cy="499384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580112" y="1315476"/>
            <a:ext cx="2520280" cy="4993846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987824" y="1315474"/>
            <a:ext cx="2592288" cy="1681478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31503" t="14002" r="13365" b="19991"/>
          <a:stretch/>
        </p:blipFill>
        <p:spPr>
          <a:xfrm>
            <a:off x="683568" y="1168677"/>
            <a:ext cx="7189600" cy="4841975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sp>
        <p:nvSpPr>
          <p:cNvPr id="3" name="向左箭號 2"/>
          <p:cNvSpPr/>
          <p:nvPr/>
        </p:nvSpPr>
        <p:spPr>
          <a:xfrm>
            <a:off x="2555776" y="1684525"/>
            <a:ext cx="576064" cy="21602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左箭號 9"/>
          <p:cNvSpPr/>
          <p:nvPr/>
        </p:nvSpPr>
        <p:spPr>
          <a:xfrm>
            <a:off x="4255800" y="1924428"/>
            <a:ext cx="576064" cy="216024"/>
          </a:xfrm>
          <a:prstGeom prst="leftArrow">
            <a:avLst/>
          </a:prstGeom>
          <a:solidFill>
            <a:srgbClr val="FF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左箭號 11"/>
          <p:cNvSpPr/>
          <p:nvPr/>
        </p:nvSpPr>
        <p:spPr>
          <a:xfrm>
            <a:off x="6804248" y="1924428"/>
            <a:ext cx="576064" cy="216024"/>
          </a:xfrm>
          <a:prstGeom prst="leftArrow">
            <a:avLst/>
          </a:prstGeom>
          <a:solidFill>
            <a:srgbClr val="FF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67544" y="404665"/>
            <a:ext cx="5686172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學校圖書館的電子資料庫</a:t>
            </a:r>
          </a:p>
        </p:txBody>
      </p:sp>
    </p:spTree>
    <p:extLst>
      <p:ext uri="{BB962C8B-B14F-4D97-AF65-F5344CB8AC3E}">
        <p14:creationId xmlns:p14="http://schemas.microsoft.com/office/powerpoint/2010/main" val="86453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7400" t="53500" r="25646" b="18907"/>
          <a:stretch/>
        </p:blipFill>
        <p:spPr>
          <a:xfrm>
            <a:off x="711795" y="1004172"/>
            <a:ext cx="7341060" cy="291045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467544" y="260648"/>
            <a:ext cx="3685624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英語學習資料庫</a:t>
            </a:r>
            <a:endParaRPr lang="zh-TW" altLang="en-US" sz="39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向左箭號 3"/>
          <p:cNvSpPr/>
          <p:nvPr/>
        </p:nvSpPr>
        <p:spPr>
          <a:xfrm>
            <a:off x="4572000" y="1628800"/>
            <a:ext cx="792088" cy="2880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3" t="7169" r="19606" b="26589"/>
          <a:stretch/>
        </p:blipFill>
        <p:spPr bwMode="auto">
          <a:xfrm>
            <a:off x="684747" y="4332510"/>
            <a:ext cx="3240000" cy="19048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/>
          <a:srcRect l="28916" t="12201" r="11942" b="41069"/>
          <a:stretch/>
        </p:blipFill>
        <p:spPr>
          <a:xfrm rot="21114617">
            <a:off x="4290589" y="4193144"/>
            <a:ext cx="3688032" cy="2213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31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37400" t="54200" r="25588" b="16401"/>
          <a:stretch/>
        </p:blipFill>
        <p:spPr>
          <a:xfrm>
            <a:off x="971599" y="1772816"/>
            <a:ext cx="6929913" cy="3096344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6E8A27-4701-4317-99C4-E13EADF73314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539552" y="476058"/>
            <a:ext cx="418576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9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</a:t>
            </a:r>
            <a:r>
              <a:rPr lang="zh-TW" altLang="en-US" sz="39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學院適用資料庫</a:t>
            </a:r>
            <a:endParaRPr lang="zh-TW" altLang="en-US" sz="39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向左箭號 5"/>
          <p:cNvSpPr/>
          <p:nvPr/>
        </p:nvSpPr>
        <p:spPr>
          <a:xfrm>
            <a:off x="1979712" y="2348880"/>
            <a:ext cx="792088" cy="2880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2969</TotalTime>
  <Words>336</Words>
  <Application>Microsoft Office PowerPoint</Application>
  <PresentationFormat>如螢幕大小 (4:3)</PresentationFormat>
  <Paragraphs>64</Paragraphs>
  <Slides>17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8" baseType="lpstr">
      <vt:lpstr>華康中黑體</vt:lpstr>
      <vt:lpstr>華康少女文字W7</vt:lpstr>
      <vt:lpstr>華康儷細黑</vt:lpstr>
      <vt:lpstr>微軟正黑體</vt:lpstr>
      <vt:lpstr>新細明體</vt:lpstr>
      <vt:lpstr>Calibri</vt:lpstr>
      <vt:lpstr>Century Schoolbook</vt:lpstr>
      <vt:lpstr>Freestyle Script</vt:lpstr>
      <vt:lpstr>Wingdings</vt:lpstr>
      <vt:lpstr>Wingdings 2</vt:lpstr>
      <vt:lpstr>壁窗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chit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Aviation Secretary</cp:lastModifiedBy>
  <cp:revision>180</cp:revision>
  <cp:lastPrinted>2011-10-06T08:27:58Z</cp:lastPrinted>
  <dcterms:created xsi:type="dcterms:W3CDTF">2010-07-29T03:31:33Z</dcterms:created>
  <dcterms:modified xsi:type="dcterms:W3CDTF">2025-12-09T02:22:37Z</dcterms:modified>
</cp:coreProperties>
</file>