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9"/>
  </p:notesMasterIdLst>
  <p:sldIdLst>
    <p:sldId id="256" r:id="rId2"/>
    <p:sldId id="276" r:id="rId3"/>
    <p:sldId id="257" r:id="rId4"/>
    <p:sldId id="258" r:id="rId5"/>
    <p:sldId id="279" r:id="rId6"/>
    <p:sldId id="280" r:id="rId7"/>
    <p:sldId id="284" r:id="rId8"/>
    <p:sldId id="281" r:id="rId9"/>
    <p:sldId id="282" r:id="rId10"/>
    <p:sldId id="285" r:id="rId11"/>
    <p:sldId id="286" r:id="rId12"/>
    <p:sldId id="288" r:id="rId13"/>
    <p:sldId id="289" r:id="rId14"/>
    <p:sldId id="287" r:id="rId15"/>
    <p:sldId id="269" r:id="rId16"/>
    <p:sldId id="277" r:id="rId17"/>
    <p:sldId id="265" r:id="rId18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DFF"/>
    <a:srgbClr val="CCFF99"/>
    <a:srgbClr val="FF5050"/>
    <a:srgbClr val="FFCC00"/>
    <a:srgbClr val="0000FF"/>
    <a:srgbClr val="1D25C1"/>
    <a:srgbClr val="00FF00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8EC689C-4231-4717-A160-FB79997ED99E}" type="datetimeFigureOut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B513D8B-9356-43E2-9C43-60A041293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84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9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309690" y="4867275"/>
            <a:ext cx="6413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663702" y="5788025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0"/>
          <p:cNvSpPr/>
          <p:nvPr/>
        </p:nvSpPr>
        <p:spPr>
          <a:xfrm>
            <a:off x="1905000" y="4495802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B9DEF-04F6-493F-B261-B09E5F1F3E5B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7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DE78-EE19-4EF3-8770-E9523E1748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36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C7F3-B3E8-44A9-BFFE-D30E713CC7C7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73A1-81E4-465A-8138-99BC018E9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2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4350-3935-4D89-A7D0-A4CB7522530C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FA70-D28E-43D4-86D1-9E8018836F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D1A574-2E99-4980-A07A-0F25C5E7066A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476817-F6EF-4448-A771-A97FE5BED5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13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4"/>
          <p:cNvSpPr/>
          <p:nvPr/>
        </p:nvSpPr>
        <p:spPr bwMode="auto">
          <a:xfrm>
            <a:off x="1323976" y="4867275"/>
            <a:ext cx="642939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1663702" y="5791200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7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7443-C5DB-4DC8-9CE4-39AE60129025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2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1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16D4-4678-4FF6-9BCA-5AF101CCA5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15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BAEB-6B57-4EE4-A15F-44FFA7BE32FF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4837-C0A7-452E-90F9-8A3CFB30DA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00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2AE7-6D58-46AB-9E79-4F35F1588BE0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5CE7-5DA8-4D85-B969-C50CDB3FAD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7E479D-C020-4C4E-B322-D6836200BD97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6BA020-7E1A-49C8-AA1C-FB2ABB3E6C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36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E339-3E52-47A2-A9F0-E8630A49C9BE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8A27-4701-4317-99C4-E13EADF733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05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17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直線接點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67B1A1-1029-4B4D-B089-D1DD47FF6899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15E1D4-B9F8-4EDF-882C-CEA8E22CCD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33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23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28D589-A955-483E-8756-0C2425DCAA2A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ABA7C8-28EB-4BE9-A945-CD5008D6E3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60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6" y="1081883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8E7B91-4671-4C97-9B77-95B6CF6FF9D0}" type="datetime1">
              <a:rPr lang="zh-TW" altLang="en-US"/>
              <a:pPr>
                <a:defRPr/>
              </a:pPr>
              <a:t>2018/11/5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6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32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34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1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D2C31E-AD5A-4B23-92D7-BB6A62B2AE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0" r:id="rId4"/>
    <p:sldLayoutId id="2147483951" r:id="rId5"/>
    <p:sldLayoutId id="2147483958" r:id="rId6"/>
    <p:sldLayoutId id="2147483952" r:id="rId7"/>
    <p:sldLayoutId id="2147483959" r:id="rId8"/>
    <p:sldLayoutId id="2147483960" r:id="rId9"/>
    <p:sldLayoutId id="2147483953" r:id="rId10"/>
    <p:sldLayoutId id="214748395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tw/url?sa=i&amp;rct=j&amp;q=&amp;esrc=s&amp;source=images&amp;cd=&amp;cad=rja&amp;uact=8&amp;ved=2ahUKEwid0tPR-ZraAhVDH5QKHXFqAq4QjRx6BAgAEAU&amp;url=https://www.slideshare.net/ntuchnl/ss-14026251&amp;psig=AOvVaw3ISIO32lgzA3Ef78PFr4fl&amp;ust=1522736477211565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5679888" cy="424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27072" y="565725"/>
            <a:ext cx="6119813" cy="1754326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華康中黑體" pitchFamily="49" charset="-120"/>
                <a:ea typeface="華康中黑體" pitchFamily="49" charset="-120"/>
              </a:rPr>
              <a:t>中華科技大學新竹分部</a:t>
            </a:r>
            <a:endParaRPr kumimoji="0" lang="en-US" altLang="zh-TW" sz="2800" dirty="0">
              <a:latin typeface="華康中黑體" pitchFamily="49" charset="-120"/>
              <a:ea typeface="華康中黑體" pitchFamily="49" charset="-12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 smtClean="0">
                <a:latin typeface="華康中黑體" pitchFamily="49" charset="-120"/>
                <a:ea typeface="華康中黑體" pitchFamily="49" charset="-120"/>
              </a:rPr>
              <a:t>圖書館電子資源</a:t>
            </a:r>
            <a:endParaRPr kumimoji="0" lang="zh-TW" altLang="en-US" sz="4400" b="1" dirty="0"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27985" y="5805266"/>
            <a:ext cx="459516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107</a:t>
            </a:r>
            <a:r>
              <a:rPr lang="zh-TW" altLang="zh-TW" dirty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年中華科大高教深耕計畫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-</a:t>
            </a:r>
            <a:r>
              <a:rPr lang="zh-TW" altLang="zh-TW" dirty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子計畫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A123</a:t>
            </a:r>
            <a:r>
              <a:rPr lang="zh-TW" altLang="zh-TW" dirty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計畫名稱：資訊</a:t>
            </a:r>
            <a:r>
              <a:rPr lang="zh-TW" altLang="zh-TW" dirty="0" smtClean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素養</a:t>
            </a:r>
            <a:r>
              <a:rPr lang="zh-TW" altLang="en-US" dirty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 </a:t>
            </a:r>
            <a:r>
              <a:rPr lang="zh-TW" altLang="en-US" sz="1000" dirty="0" smtClean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  <a:sym typeface="Wingdings"/>
              </a:rPr>
              <a:t>   </a:t>
            </a:r>
            <a:r>
              <a:rPr lang="zh-TW" altLang="zh-TW" dirty="0" smtClean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資源</a:t>
            </a:r>
            <a:r>
              <a:rPr lang="zh-TW" altLang="zh-TW" dirty="0">
                <a:solidFill>
                  <a:schemeClr val="bg2">
                    <a:lumMod val="5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活用</a:t>
            </a:r>
            <a:endParaRPr lang="zh-TW" altLang="en-US" dirty="0">
              <a:solidFill>
                <a:schemeClr val="bg2">
                  <a:lumMod val="5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8980" y="404666"/>
            <a:ext cx="468589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</a:t>
            </a:r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的電子書</a:t>
            </a:r>
            <a:endParaRPr lang="zh-TW" altLang="en-US" sz="39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8355" r="48073" b="58047"/>
          <a:stretch/>
        </p:blipFill>
        <p:spPr bwMode="auto">
          <a:xfrm>
            <a:off x="755576" y="1315476"/>
            <a:ext cx="7344816" cy="499384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向左箭號 8"/>
          <p:cNvSpPr/>
          <p:nvPr/>
        </p:nvSpPr>
        <p:spPr>
          <a:xfrm>
            <a:off x="4139953" y="4221088"/>
            <a:ext cx="720079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55578" y="1315476"/>
            <a:ext cx="2276353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08104" y="1314000"/>
            <a:ext cx="2592288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31931" y="1314001"/>
            <a:ext cx="2764207" cy="158417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9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15917" r="23639" b="8682"/>
          <a:stretch/>
        </p:blipFill>
        <p:spPr bwMode="auto">
          <a:xfrm>
            <a:off x="467544" y="1178753"/>
            <a:ext cx="4752528" cy="534659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 descr="http://cust.ebook.hyread.com.tw/Template/RWD3.0/images/hyread-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340768"/>
            <a:ext cx="2977691" cy="6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210.243.166.93/libnew/images/header/udn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94" y="2595088"/>
            <a:ext cx="3208312" cy="8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「iread ebook」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32882" r="6314" b="33559"/>
          <a:stretch/>
        </p:blipFill>
        <p:spPr bwMode="auto">
          <a:xfrm>
            <a:off x="5364089" y="4077074"/>
            <a:ext cx="3173067" cy="42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左箭號 8"/>
          <p:cNvSpPr/>
          <p:nvPr/>
        </p:nvSpPr>
        <p:spPr>
          <a:xfrm flipH="1">
            <a:off x="152400" y="4581160"/>
            <a:ext cx="891208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左箭號 9"/>
          <p:cNvSpPr/>
          <p:nvPr/>
        </p:nvSpPr>
        <p:spPr>
          <a:xfrm flipH="1">
            <a:off x="168416" y="5229232"/>
            <a:ext cx="800400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左箭號 10"/>
          <p:cNvSpPr/>
          <p:nvPr/>
        </p:nvSpPr>
        <p:spPr>
          <a:xfrm flipH="1">
            <a:off x="107504" y="5877304"/>
            <a:ext cx="648000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84" name="Picture 12" descr="「中華數字書苑」的圖片搜尋結果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r="70549" b="76145"/>
          <a:stretch/>
        </p:blipFill>
        <p:spPr bwMode="auto">
          <a:xfrm>
            <a:off x="5466040" y="5059303"/>
            <a:ext cx="2386823" cy="9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395608" y="216224"/>
            <a:ext cx="55451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</a:t>
            </a:r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的電子書平台</a:t>
            </a:r>
            <a:endParaRPr lang="zh-TW" altLang="en-US" sz="3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44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t="7916" r="26190" b="15257"/>
          <a:stretch/>
        </p:blipFill>
        <p:spPr bwMode="auto">
          <a:xfrm>
            <a:off x="251520" y="116632"/>
            <a:ext cx="840502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491880" y="694437"/>
            <a:ext cx="2954655" cy="646331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帳號</a:t>
            </a:r>
            <a:r>
              <a:rPr lang="zh-TW" altLang="en-US" b="1" dirty="0"/>
              <a:t>：學</a:t>
            </a:r>
            <a:r>
              <a:rPr lang="zh-TW" altLang="en-US" b="1" dirty="0" smtClean="0"/>
              <a:t>號</a:t>
            </a:r>
            <a:endParaRPr lang="en-US" altLang="zh-TW" b="1" dirty="0" smtClean="0"/>
          </a:p>
          <a:p>
            <a:r>
              <a:rPr lang="zh-TW" altLang="en-US" b="1" dirty="0" smtClean="0"/>
              <a:t>密碼：身分證字號（預設）</a:t>
            </a:r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251520" y="2132856"/>
            <a:ext cx="4248472" cy="44644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12160" y="2278613"/>
            <a:ext cx="1368152" cy="44644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78808" y="4509119"/>
            <a:ext cx="1368152" cy="223398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535996" y="3428999"/>
            <a:ext cx="720080" cy="57606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270940" y="13918"/>
            <a:ext cx="720080" cy="57606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7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8469" r="25237" b="15363"/>
          <a:stretch/>
        </p:blipFill>
        <p:spPr bwMode="auto">
          <a:xfrm>
            <a:off x="179512" y="116632"/>
            <a:ext cx="792893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96136" y="116632"/>
            <a:ext cx="936104" cy="1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99792" y="476672"/>
            <a:ext cx="263726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帳號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學號</a:t>
            </a:r>
            <a:endParaRPr lang="en-US" altLang="zh-TW" b="1" dirty="0" smtClean="0"/>
          </a:p>
          <a:p>
            <a:r>
              <a:rPr lang="zh-TW" altLang="en-US" b="1" dirty="0" smtClean="0"/>
              <a:t>密碼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身分證字號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預設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9575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4098" name="Picture 2" descr="ãæºè²¡æ¬ å½±å°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 b="2621"/>
          <a:stretch/>
        </p:blipFill>
        <p:spPr bwMode="auto">
          <a:xfrm>
            <a:off x="1691680" y="0"/>
            <a:ext cx="5040000" cy="68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1782AE-3E39-4A49-B582-A06A6D696E17}" type="slidenum">
              <a:rPr lang="zh-TW" altLang="en-US" sz="14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zh-TW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95289" y="188915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latin typeface="華康中黑體" pitchFamily="49" charset="-120"/>
                <a:ea typeface="華康中黑體" pitchFamily="49" charset="-120"/>
              </a:rPr>
              <a:t>圖</a:t>
            </a:r>
          </a:p>
        </p:txBody>
      </p:sp>
      <p:sp>
        <p:nvSpPr>
          <p:cNvPr id="6" name="圓角矩形 5"/>
          <p:cNvSpPr/>
          <p:nvPr/>
        </p:nvSpPr>
        <p:spPr>
          <a:xfrm rot="396006">
            <a:off x="1403352" y="687389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書</a:t>
            </a:r>
          </a:p>
        </p:txBody>
      </p:sp>
      <p:sp>
        <p:nvSpPr>
          <p:cNvPr id="7" name="圓角矩形 6"/>
          <p:cNvSpPr/>
          <p:nvPr/>
        </p:nvSpPr>
        <p:spPr>
          <a:xfrm rot="21386888">
            <a:off x="2484437" y="404813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館</a:t>
            </a:r>
          </a:p>
        </p:txBody>
      </p:sp>
      <p:sp>
        <p:nvSpPr>
          <p:cNvPr id="8" name="圓角矩形 7"/>
          <p:cNvSpPr/>
          <p:nvPr/>
        </p:nvSpPr>
        <p:spPr>
          <a:xfrm rot="596645">
            <a:off x="3492501" y="1063625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禮</a:t>
            </a:r>
          </a:p>
        </p:txBody>
      </p:sp>
      <p:sp>
        <p:nvSpPr>
          <p:cNvPr id="9" name="圓角矩形 8"/>
          <p:cNvSpPr/>
          <p:nvPr/>
        </p:nvSpPr>
        <p:spPr>
          <a:xfrm rot="21386888">
            <a:off x="4462464" y="369890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95290" y="2376489"/>
            <a:ext cx="792162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zh-TW" altLang="en-US" sz="3600" dirty="0">
                <a:latin typeface="華康儷細黑" pitchFamily="49" charset="-120"/>
                <a:ea typeface="華康儷細黑" pitchFamily="49" charset="-120"/>
              </a:rPr>
              <a:t> 請</a:t>
            </a: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輕聲細語，維護寧靜的閱讀環境</a:t>
            </a:r>
            <a:endParaRPr kumimoji="0" lang="en-US" altLang="zh-TW" sz="3400" dirty="0">
              <a:latin typeface="華康儷細黑" pitchFamily="49" charset="-120"/>
              <a:ea typeface="華康儷細黑" pitchFamily="49" charset="-12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 手機請轉震動模式，並輕聲應答</a:t>
            </a:r>
            <a:endParaRPr kumimoji="0" lang="en-US" altLang="zh-TW" sz="3400" dirty="0">
              <a:latin typeface="華康儷細黑" pitchFamily="49" charset="-120"/>
              <a:ea typeface="華康儷細黑" pitchFamily="49" charset="-12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 飲料與食物當然不適合帶進圖書館，</a:t>
            </a:r>
            <a:endParaRPr kumimoji="0" lang="en-US" altLang="zh-TW" sz="3400" dirty="0">
              <a:latin typeface="華康儷細黑" pitchFamily="49" charset="-120"/>
              <a:ea typeface="華康儷細黑" pitchFamily="49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  </a:t>
            </a:r>
            <a:r>
              <a:rPr kumimoji="0" lang="zh-TW" altLang="en-US" sz="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細黑" pitchFamily="49" charset="-120"/>
                <a:ea typeface="華康儷細黑" pitchFamily="49" charset="-120"/>
              </a:rPr>
              <a:t>書香</a:t>
            </a:r>
            <a:r>
              <a:rPr kumimoji="0" lang="zh-TW" altLang="en-US" sz="4000" b="1" i="1" dirty="0">
                <a:solidFill>
                  <a:srgbClr val="C00000"/>
                </a:solidFill>
                <a:latin typeface="華康儷細黑" pitchFamily="49" charset="-120"/>
                <a:ea typeface="華康儷細黑" pitchFamily="49" charset="-120"/>
              </a:rPr>
              <a:t> </a:t>
            </a: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應是圖書館唯一的氣味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67809" y="548680"/>
            <a:ext cx="7404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大學生資訊素養能力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18868" y="5000689"/>
            <a:ext cx="43204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您檢視經過課程講習，對圖書館電子資源的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了解程度，並透過問卷結果協助館員安排更符合學生需求的推廣活動內容。</a:t>
            </a:r>
          </a:p>
        </p:txBody>
      </p:sp>
      <p:pic>
        <p:nvPicPr>
          <p:cNvPr id="1028" name="Picture 4" descr="http://stonetestweb.azurewebsites.net/img.aspx?custid=1&amp;username=public&amp;codetype=QR&amp;EClevel=1&amp;logo=&amp;data=https%3a%2f%2fdocs.google.com%2fforms%2fd%2fe%2f1FAIpQLSe8NcbsBB1JX-k7UFI9ZxekKiuP8obv3be9vwDlKHzrVrYwSQ%2fviewform%3fusp%3dsf_lin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t="6874" r="6534" b="6471"/>
          <a:stretch/>
        </p:blipFill>
        <p:spPr bwMode="auto">
          <a:xfrm>
            <a:off x="2987824" y="1657858"/>
            <a:ext cx="3060000" cy="30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884327"/>
            <a:ext cx="7488832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tyle Script" pitchFamily="66" charset="0"/>
                <a:ea typeface="+mn-ea"/>
              </a:rPr>
              <a:t>Always Open</a:t>
            </a:r>
            <a:endParaRPr kumimoji="0" lang="zh-TW" altLang="en-US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eestyle Script" pitchFamily="66" charset="0"/>
              <a:ea typeface="+mn-ea"/>
            </a:endParaRPr>
          </a:p>
        </p:txBody>
      </p:sp>
      <p:sp>
        <p:nvSpPr>
          <p:cNvPr id="18435" name="文字方塊 1"/>
          <p:cNvSpPr txBox="1">
            <a:spLocks noChangeArrowheads="1"/>
          </p:cNvSpPr>
          <p:nvPr/>
        </p:nvSpPr>
        <p:spPr bwMode="auto">
          <a:xfrm>
            <a:off x="2987824" y="3709481"/>
            <a:ext cx="59046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6000" dirty="0">
                <a:solidFill>
                  <a:srgbClr val="00B0F0"/>
                </a:solidFill>
                <a:latin typeface="華康少女文字W7" pitchFamily="81" charset="-120"/>
                <a:ea typeface="華康少女文字W7" pitchFamily="81" charset="-120"/>
              </a:rPr>
              <a:t>圖書館歡迎您</a:t>
            </a:r>
            <a:r>
              <a:rPr kumimoji="0" lang="en-US" altLang="zh-TW" sz="6000" dirty="0">
                <a:solidFill>
                  <a:srgbClr val="00B0F0"/>
                </a:solidFill>
                <a:latin typeface="華康少女文字W7" pitchFamily="81" charset="-120"/>
                <a:ea typeface="華康少女文字W7" pitchFamily="81" charset="-120"/>
              </a:rPr>
              <a:t>…</a:t>
            </a:r>
            <a:endParaRPr kumimoji="0" lang="zh-TW" altLang="en-US" sz="6000" dirty="0">
              <a:solidFill>
                <a:srgbClr val="00B0F0"/>
              </a:solidFill>
              <a:latin typeface="華康少女文字W7" pitchFamily="81" charset="-120"/>
              <a:ea typeface="華康少女文字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79864" y="560874"/>
            <a:ext cx="7404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大學生資訊素養能力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前測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67744" y="5000689"/>
            <a:ext cx="43204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協助您自我檢視對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圖書館電子資源的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了解程度，並透過問卷結果協助館員安排更符合學生需求的推廣活動內容。</a:t>
            </a:r>
          </a:p>
        </p:txBody>
      </p:sp>
      <p:pic>
        <p:nvPicPr>
          <p:cNvPr id="2052" name="Picture 4" descr="http://stonetestweb.azurewebsites.net/img.aspx?custid=1&amp;username=public&amp;codetype=QR&amp;EClevel=1&amp;logo=&amp;data=https%3a%2f%2fdocs.google.com%2fforms%2fd%2fe%2f1FAIpQLSeuWAabfWN_NKPiJJ69clP8Lrycr9nXGge31TQL6scFUr_lvw%2fviewform%3fusp%3dsf_lin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7618" r="6994" b="6344"/>
          <a:stretch/>
        </p:blipFill>
        <p:spPr bwMode="auto">
          <a:xfrm>
            <a:off x="2952160" y="1657807"/>
            <a:ext cx="3060000" cy="30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317"/>
            <a:ext cx="5926139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弧形 3"/>
          <p:cNvSpPr/>
          <p:nvPr/>
        </p:nvSpPr>
        <p:spPr>
          <a:xfrm>
            <a:off x="-3132856" y="-3267744"/>
            <a:ext cx="9433048" cy="8496944"/>
          </a:xfrm>
          <a:prstGeom prst="arc">
            <a:avLst>
              <a:gd name="adj1" fmla="val 1632"/>
              <a:gd name="adj2" fmla="val 5418825"/>
            </a:avLst>
          </a:prstGeom>
          <a:noFill/>
          <a:ln w="38100">
            <a:gradFill>
              <a:gsLst>
                <a:gs pos="0">
                  <a:srgbClr val="FF0000"/>
                </a:gs>
                <a:gs pos="51000">
                  <a:srgbClr val="FFFF00"/>
                </a:gs>
                <a:gs pos="70000">
                  <a:srgbClr val="FF0300"/>
                </a:gs>
                <a:gs pos="100000">
                  <a:srgbClr val="FF000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套索 9"/>
          <p:cNvSpPr/>
          <p:nvPr/>
        </p:nvSpPr>
        <p:spPr>
          <a:xfrm>
            <a:off x="4860032" y="3493130"/>
            <a:ext cx="720725" cy="576263"/>
          </a:xfrm>
          <a:prstGeom prst="chor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482952" y="3523076"/>
            <a:ext cx="3337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0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b="1" dirty="0" smtClean="0">
                <a:solidFill>
                  <a:srgbClr val="0070C0"/>
                </a:solidFill>
              </a:rPr>
              <a:t>什麼</a:t>
            </a:r>
            <a:r>
              <a:rPr kumimoji="0" lang="zh-TW" altLang="en-US" sz="3400" b="1" dirty="0">
                <a:solidFill>
                  <a:srgbClr val="0070C0"/>
                </a:solidFill>
              </a:rPr>
              <a:t>是電子資源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469404" y="4539517"/>
            <a:ext cx="30494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0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b="1" dirty="0">
                <a:solidFill>
                  <a:srgbClr val="0070C0"/>
                </a:solidFill>
              </a:rPr>
              <a:t>常用電子資源</a:t>
            </a:r>
          </a:p>
        </p:txBody>
      </p:sp>
      <p:sp>
        <p:nvSpPr>
          <p:cNvPr id="16" name="套索 15"/>
          <p:cNvSpPr/>
          <p:nvPr/>
        </p:nvSpPr>
        <p:spPr>
          <a:xfrm>
            <a:off x="3779912" y="4271031"/>
            <a:ext cx="720725" cy="576262"/>
          </a:xfrm>
          <a:prstGeom prst="chor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23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AEC0CA7-F171-4C88-B7CD-661C40E27C64}" type="slidenum">
              <a:rPr lang="zh-TW" altLang="en-US" sz="14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zh-TW" alt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7D12A7-1941-4EA8-8451-94D1E78E1FC3}" type="slidenum">
              <a:rPr lang="zh-TW" altLang="en-US" sz="14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zh-TW" altLang="en-US" sz="1400" smtClean="0">
              <a:solidFill>
                <a:srgbClr val="FFFF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562" y="49352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什麼是電子資源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1556794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000" dirty="0"/>
              <a:t>儲存在網路上數位化</a:t>
            </a:r>
            <a:r>
              <a:rPr lang="zh-TW" altLang="en-US" sz="2000" dirty="0" smtClean="0"/>
              <a:t>的學位論文、電子期刊、新聞或</a:t>
            </a:r>
            <a:r>
              <a:rPr lang="zh-TW" altLang="en-US" sz="2000" dirty="0"/>
              <a:t>電子</a:t>
            </a:r>
            <a:r>
              <a:rPr lang="zh-TW" altLang="en-US" sz="2000" dirty="0" smtClean="0"/>
              <a:t>書，經過匯集、整理後，分為三大類</a:t>
            </a:r>
            <a:r>
              <a:rPr lang="zh-TW" altLang="en-US" sz="2000" dirty="0" smtClean="0">
                <a:latin typeface="新細明體"/>
                <a:ea typeface="新細明體"/>
              </a:rPr>
              <a:t>：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r>
              <a:rPr lang="zh-TW" altLang="en-US" sz="2000" dirty="0" smtClean="0">
                <a:latin typeface="新細明體"/>
                <a:ea typeface="新細明體"/>
              </a:rPr>
              <a:t>電子資料庫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r>
              <a:rPr lang="zh-TW" altLang="en-US" sz="2000" dirty="0">
                <a:latin typeface="新細明體"/>
                <a:ea typeface="新細明體"/>
              </a:rPr>
              <a:t>電子</a:t>
            </a:r>
            <a:r>
              <a:rPr lang="zh-TW" altLang="en-US" sz="2000" dirty="0" smtClean="0">
                <a:latin typeface="新細明體"/>
                <a:ea typeface="新細明體"/>
              </a:rPr>
              <a:t>期刊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r>
              <a:rPr lang="zh-TW" altLang="en-US" sz="2000" dirty="0">
                <a:latin typeface="新細明體"/>
                <a:ea typeface="新細明體"/>
              </a:rPr>
              <a:t>電子書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2515243" y="3816963"/>
            <a:ext cx="5472608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使用時機：</a:t>
            </a:r>
          </a:p>
          <a:p>
            <a:pPr marL="285750" lvl="1" indent="-285750" eaLnBrk="1" fontAlgn="auto" hangingPunct="1">
              <a:lnSpc>
                <a:spcPts val="3000"/>
              </a:lnSpc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想蒐集某主題的文章，卻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不知道登在哪份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 eaLnBrk="1" fontAlgn="auto" hangingPunct="1">
              <a:lnSpc>
                <a:spcPts val="3000"/>
              </a:lnSpc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幾年前發生的新聞，卻在新聞網站上找不到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 eaLnBrk="1" fontAlgn="auto" hangingPunct="1">
              <a:lnSpc>
                <a:spcPts val="3000"/>
              </a:lnSpc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想要找到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全文，學校圖書館卻沒有紙本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11562" y="49352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電子資料庫類型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556793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TW" sz="2000" dirty="0" smtClean="0">
                <a:latin typeface="新細明體"/>
                <a:ea typeface="新細明體"/>
              </a:rPr>
              <a:t>1.</a:t>
            </a:r>
            <a:r>
              <a:rPr lang="zh-TW" altLang="en-US" sz="2000" dirty="0" smtClean="0">
                <a:latin typeface="新細明體"/>
                <a:ea typeface="新細明體"/>
              </a:rPr>
              <a:t> 綜合型：含各資料類型，如期刊論文、學位論文、會議論文、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en-US" altLang="zh-TW" sz="2000" dirty="0">
                <a:latin typeface="新細明體"/>
                <a:ea typeface="新細明體"/>
              </a:rPr>
              <a:t> </a:t>
            </a:r>
            <a:r>
              <a:rPr lang="en-US" altLang="zh-TW" sz="2000" dirty="0" smtClean="0">
                <a:latin typeface="新細明體"/>
                <a:ea typeface="新細明體"/>
              </a:rPr>
              <a:t>                  </a:t>
            </a:r>
            <a:r>
              <a:rPr lang="zh-TW" altLang="en-US" sz="2000" dirty="0" smtClean="0">
                <a:latin typeface="新細明體"/>
                <a:ea typeface="新細明體"/>
              </a:rPr>
              <a:t>電子書等。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zh-TW" altLang="en-US" sz="2000" dirty="0">
                <a:latin typeface="新細明體"/>
                <a:ea typeface="新細明體"/>
              </a:rPr>
              <a:t>　</a:t>
            </a:r>
            <a:r>
              <a:rPr lang="zh-TW" altLang="en-US" sz="2000" dirty="0" smtClean="0">
                <a:latin typeface="新細明體"/>
                <a:ea typeface="新細明體"/>
              </a:rPr>
              <a:t>　　　　例如：</a:t>
            </a:r>
            <a:endParaRPr lang="en-US" altLang="zh-TW" sz="2000" dirty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en-US" altLang="zh-TW" sz="2000" dirty="0" smtClean="0">
                <a:latin typeface="新細明體"/>
                <a:ea typeface="新細明體"/>
              </a:rPr>
              <a:t>2.</a:t>
            </a:r>
            <a:r>
              <a:rPr lang="zh-TW" altLang="en-US" sz="2000" dirty="0" smtClean="0">
                <a:latin typeface="新細明體"/>
                <a:ea typeface="新細明體"/>
              </a:rPr>
              <a:t> 特定類型：只有單一資料類型，</a:t>
            </a:r>
            <a:r>
              <a:rPr lang="zh-TW" altLang="en-US" sz="2000" dirty="0">
                <a:latin typeface="新細明體"/>
                <a:ea typeface="新細明體"/>
              </a:rPr>
              <a:t>如學位論文資料庫</a:t>
            </a:r>
            <a:r>
              <a:rPr lang="zh-TW" altLang="en-US" sz="2000" dirty="0" smtClean="0">
                <a:latin typeface="新細明體"/>
                <a:ea typeface="新細明體"/>
              </a:rPr>
              <a:t>、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en-US" altLang="zh-TW" sz="2000" dirty="0">
                <a:latin typeface="新細明體"/>
                <a:ea typeface="新細明體"/>
              </a:rPr>
              <a:t> </a:t>
            </a:r>
            <a:r>
              <a:rPr lang="en-US" altLang="zh-TW" sz="2000" dirty="0" smtClean="0">
                <a:latin typeface="新細明體"/>
                <a:ea typeface="新細明體"/>
              </a:rPr>
              <a:t>                      </a:t>
            </a:r>
            <a:r>
              <a:rPr lang="zh-TW" altLang="en-US" sz="2000" dirty="0" smtClean="0">
                <a:latin typeface="新細明體"/>
                <a:ea typeface="新細明體"/>
              </a:rPr>
              <a:t>新聞</a:t>
            </a:r>
            <a:r>
              <a:rPr lang="zh-TW" altLang="en-US" sz="2000" dirty="0">
                <a:latin typeface="新細明體"/>
                <a:ea typeface="新細明體"/>
              </a:rPr>
              <a:t>資料庫</a:t>
            </a:r>
            <a:r>
              <a:rPr lang="zh-TW" altLang="en-US" sz="2000" dirty="0" smtClean="0">
                <a:latin typeface="新細明體"/>
                <a:ea typeface="新細明體"/>
              </a:rPr>
              <a:t>、期刊論文資料庫等。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zh-TW" altLang="en-US" sz="2000" dirty="0">
                <a:latin typeface="新細明體"/>
                <a:ea typeface="新細明體"/>
              </a:rPr>
              <a:t> </a:t>
            </a:r>
            <a:r>
              <a:rPr lang="zh-TW" altLang="en-US" sz="2000" dirty="0" smtClean="0">
                <a:latin typeface="新細明體"/>
                <a:ea typeface="新細明體"/>
              </a:rPr>
              <a:t>                      例如：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endParaRPr lang="zh-TW" altLang="en-US" sz="2000" dirty="0"/>
          </a:p>
        </p:txBody>
      </p:sp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63" y="2594805"/>
            <a:ext cx="3867151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lib.infolinker.com.tw/src/hbr/images/hbr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74211"/>
            <a:ext cx="327309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ew.cwk.com.tw/assets/logo-c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43127"/>
            <a:ext cx="2296649" cy="70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8980" y="404665"/>
            <a:ext cx="56861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學校圖書館的電子資料庫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8355" r="48073" b="58047"/>
          <a:stretch/>
        </p:blipFill>
        <p:spPr bwMode="auto">
          <a:xfrm>
            <a:off x="755576" y="1315476"/>
            <a:ext cx="7344816" cy="499384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向左箭號 8"/>
          <p:cNvSpPr/>
          <p:nvPr/>
        </p:nvSpPr>
        <p:spPr>
          <a:xfrm>
            <a:off x="4455093" y="3356992"/>
            <a:ext cx="620963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5578" y="1315476"/>
            <a:ext cx="2276353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80112" y="1315476"/>
            <a:ext cx="2520280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87824" y="1315474"/>
            <a:ext cx="2592288" cy="1681478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 t="37074" r="25558" b="22680"/>
          <a:stretch/>
        </p:blipFill>
        <p:spPr bwMode="auto">
          <a:xfrm>
            <a:off x="517316" y="1472191"/>
            <a:ext cx="8109371" cy="496855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向左箭號 2"/>
          <p:cNvSpPr/>
          <p:nvPr/>
        </p:nvSpPr>
        <p:spPr>
          <a:xfrm>
            <a:off x="1863205" y="1916832"/>
            <a:ext cx="576064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左箭號 4"/>
          <p:cNvSpPr/>
          <p:nvPr/>
        </p:nvSpPr>
        <p:spPr>
          <a:xfrm>
            <a:off x="1835696" y="2204864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4221090"/>
            <a:ext cx="4032448" cy="36004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左箭號 9"/>
          <p:cNvSpPr/>
          <p:nvPr/>
        </p:nvSpPr>
        <p:spPr>
          <a:xfrm>
            <a:off x="4494363" y="1907384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左箭號 10"/>
          <p:cNvSpPr/>
          <p:nvPr/>
        </p:nvSpPr>
        <p:spPr>
          <a:xfrm>
            <a:off x="4788024" y="2204864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左箭號 11"/>
          <p:cNvSpPr/>
          <p:nvPr/>
        </p:nvSpPr>
        <p:spPr>
          <a:xfrm>
            <a:off x="7812360" y="1876552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67544" y="404665"/>
            <a:ext cx="56861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學校圖書館的電子資料庫</a:t>
            </a:r>
          </a:p>
        </p:txBody>
      </p:sp>
    </p:spTree>
    <p:extLst>
      <p:ext uri="{BB962C8B-B14F-4D97-AF65-F5344CB8AC3E}">
        <p14:creationId xmlns:p14="http://schemas.microsoft.com/office/powerpoint/2010/main" val="8645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7544" y="260648"/>
            <a:ext cx="368562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英語學習資料庫</a:t>
            </a:r>
            <a:endParaRPr lang="zh-TW" altLang="en-US" sz="39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2" t="47001" r="24279" b="29853"/>
          <a:stretch/>
        </p:blipFill>
        <p:spPr bwMode="auto">
          <a:xfrm>
            <a:off x="539552" y="1124744"/>
            <a:ext cx="7953005" cy="266189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向左箭號 3"/>
          <p:cNvSpPr/>
          <p:nvPr/>
        </p:nvSpPr>
        <p:spPr>
          <a:xfrm>
            <a:off x="1907704" y="1916832"/>
            <a:ext cx="792088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7169" r="19606" b="26589"/>
          <a:stretch/>
        </p:blipFill>
        <p:spPr bwMode="auto">
          <a:xfrm>
            <a:off x="684747" y="4332510"/>
            <a:ext cx="3240000" cy="1904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8890" r="22444" b="33644"/>
          <a:stretch/>
        </p:blipFill>
        <p:spPr bwMode="auto">
          <a:xfrm>
            <a:off x="4644368" y="4149079"/>
            <a:ext cx="3240000" cy="1929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9552" y="476058"/>
            <a:ext cx="468589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航空學院適用資料庫</a:t>
            </a:r>
            <a:endParaRPr lang="zh-TW" altLang="en-US" sz="39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2" t="47246" r="24568" b="27751"/>
          <a:stretch/>
        </p:blipFill>
        <p:spPr bwMode="auto">
          <a:xfrm>
            <a:off x="611562" y="1412776"/>
            <a:ext cx="7852004" cy="288032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向左箭號 5"/>
          <p:cNvSpPr/>
          <p:nvPr/>
        </p:nvSpPr>
        <p:spPr>
          <a:xfrm>
            <a:off x="1475656" y="2394000"/>
            <a:ext cx="792088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336</Words>
  <Application>Microsoft Office PowerPoint</Application>
  <PresentationFormat>如螢幕大小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30" baseType="lpstr">
      <vt:lpstr>Adobe 黑体 Std R</vt:lpstr>
      <vt:lpstr>華康POP1體W9</vt:lpstr>
      <vt:lpstr>華康中黑體</vt:lpstr>
      <vt:lpstr>華康少女文字W7</vt:lpstr>
      <vt:lpstr>華康儷細黑</vt:lpstr>
      <vt:lpstr>微軟正黑體</vt:lpstr>
      <vt:lpstr>新細明體</vt:lpstr>
      <vt:lpstr>Calibri</vt:lpstr>
      <vt:lpstr>Century Schoolbook</vt:lpstr>
      <vt:lpstr>Freestyle Script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chit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173</cp:revision>
  <cp:lastPrinted>2011-10-06T08:27:58Z</cp:lastPrinted>
  <dcterms:created xsi:type="dcterms:W3CDTF">2010-07-29T03:31:33Z</dcterms:created>
  <dcterms:modified xsi:type="dcterms:W3CDTF">2018-11-05T05:03:14Z</dcterms:modified>
</cp:coreProperties>
</file>